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  <p:sldMasterId id="2147483659" r:id="rId2"/>
  </p:sldMasterIdLst>
  <p:notesMasterIdLst>
    <p:notesMasterId r:id="rId20"/>
  </p:notesMasterIdLst>
  <p:handoutMasterIdLst>
    <p:handoutMasterId r:id="rId21"/>
  </p:handoutMasterIdLst>
  <p:sldIdLst>
    <p:sldId id="266" r:id="rId3"/>
    <p:sldId id="283" r:id="rId4"/>
    <p:sldId id="292" r:id="rId5"/>
    <p:sldId id="267" r:id="rId6"/>
    <p:sldId id="273" r:id="rId7"/>
    <p:sldId id="289" r:id="rId8"/>
    <p:sldId id="282" r:id="rId9"/>
    <p:sldId id="294" r:id="rId10"/>
    <p:sldId id="291" r:id="rId11"/>
    <p:sldId id="286" r:id="rId12"/>
    <p:sldId id="290" r:id="rId13"/>
    <p:sldId id="293" r:id="rId14"/>
    <p:sldId id="269" r:id="rId15"/>
    <p:sldId id="279" r:id="rId16"/>
    <p:sldId id="288" r:id="rId17"/>
    <p:sldId id="280" r:id="rId18"/>
    <p:sldId id="271" r:id="rId19"/>
  </p:sldIdLst>
  <p:sldSz cx="9144000" cy="6858000" type="screen4x3"/>
  <p:notesSz cx="6797675" cy="9872663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tho" initials="" lastIdx="1" clrIdx="0"/>
  <p:cmAuthor id="1" name="SkabelonDesign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FF66"/>
    <a:srgbClr val="9A915C"/>
    <a:srgbClr val="C4BD9C"/>
    <a:srgbClr val="D7D3BB"/>
    <a:srgbClr val="E6C500"/>
    <a:srgbClr val="F6E067"/>
    <a:srgbClr val="F9EB99"/>
    <a:srgbClr val="666666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84946" autoAdjust="0"/>
  </p:normalViewPr>
  <p:slideViewPr>
    <p:cSldViewPr showGuides="1">
      <p:cViewPr>
        <p:scale>
          <a:sx n="62" d="100"/>
          <a:sy n="62" d="100"/>
        </p:scale>
        <p:origin x="-121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2" y="0"/>
            <a:ext cx="2945660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F5AC8E-A025-405B-B79A-7586F8D64490}" type="datetime4">
              <a:rPr lang="en-GB"/>
              <a:pPr/>
              <a:t>07 June 2012</a:t>
            </a:fld>
            <a:endParaRPr lang="en-GB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16"/>
            <a:ext cx="2945660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2" y="9377316"/>
            <a:ext cx="2945660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569CB7-4873-4F82-8FC8-42383BA0B14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574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2" y="0"/>
            <a:ext cx="2945660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9E8E70-1D69-4BC0-AC06-2F09CEB9F783}" type="datetime4">
              <a:rPr lang="en-GB"/>
              <a:pPr/>
              <a:t>07 June 2012</a:t>
            </a:fld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89517"/>
            <a:ext cx="5438140" cy="444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16"/>
            <a:ext cx="2945660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2" y="9377316"/>
            <a:ext cx="2945660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258BE3-425E-44FE-9E4F-46F3EB7D50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6758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89E8E70-1D69-4BC0-AC06-2F09CEB9F783}" type="datetime4">
              <a:rPr lang="en-GB" smtClean="0"/>
              <a:pPr/>
              <a:t>07 June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258BE3-425E-44FE-9E4F-46F3EB7D50F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25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89E8E70-1D69-4BC0-AC06-2F09CEB9F783}" type="datetime4">
              <a:rPr lang="en-GB" smtClean="0"/>
              <a:pPr/>
              <a:t>07 June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258BE3-425E-44FE-9E4F-46F3EB7D50F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35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89E8E70-1D69-4BC0-AC06-2F09CEB9F783}" type="datetime4">
              <a:rPr lang="en-GB" smtClean="0"/>
              <a:pPr/>
              <a:t>07 June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258BE3-425E-44FE-9E4F-46F3EB7D50F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78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921167">
              <a:defRPr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89E8E70-1D69-4BC0-AC06-2F09CEB9F783}" type="datetime4">
              <a:rPr lang="en-GB" smtClean="0"/>
              <a:pPr/>
              <a:t>07 June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258BE3-425E-44FE-9E4F-46F3EB7D50F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696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89E8E70-1D69-4BC0-AC06-2F09CEB9F783}" type="datetime4">
              <a:rPr lang="en-GB" smtClean="0"/>
              <a:pPr/>
              <a:t>07 June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258BE3-425E-44FE-9E4F-46F3EB7D50F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61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89E8E70-1D69-4BC0-AC06-2F09CEB9F783}" type="datetime4">
              <a:rPr lang="en-GB" smtClean="0"/>
              <a:pPr/>
              <a:t>07 June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258BE3-425E-44FE-9E4F-46F3EB7D50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97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89E8E70-1D69-4BC0-AC06-2F09CEB9F783}" type="datetime4">
              <a:rPr lang="en-GB" smtClean="0"/>
              <a:pPr/>
              <a:t>07 June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258BE3-425E-44FE-9E4F-46F3EB7D50F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45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89E8E70-1D69-4BC0-AC06-2F09CEB9F783}" type="datetime4">
              <a:rPr lang="en-GB" smtClean="0"/>
              <a:pPr/>
              <a:t>07 June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258BE3-425E-44FE-9E4F-46F3EB7D50F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29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|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89E8E70-1D69-4BC0-AC06-2F09CEB9F783}" type="datetime4">
              <a:rPr lang="en-GB" smtClean="0"/>
              <a:pPr/>
              <a:t>07 June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258BE3-425E-44FE-9E4F-46F3EB7D50F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26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89E8E70-1D69-4BC0-AC06-2F09CEB9F783}" type="datetime4">
              <a:rPr lang="en-GB" smtClean="0"/>
              <a:pPr/>
              <a:t>07 June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258BE3-425E-44FE-9E4F-46F3EB7D50F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59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89E8E70-1D69-4BC0-AC06-2F09CEB9F783}" type="datetime4">
              <a:rPr lang="en-GB" smtClean="0"/>
              <a:pPr/>
              <a:t>07 June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258BE3-425E-44FE-9E4F-46F3EB7D50F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4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89E8E70-1D69-4BC0-AC06-2F09CEB9F783}" type="datetime4">
              <a:rPr lang="en-GB" smtClean="0"/>
              <a:pPr/>
              <a:t>07 June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258BE3-425E-44FE-9E4F-46F3EB7D50F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47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89E8E70-1D69-4BC0-AC06-2F09CEB9F783}" type="datetime4">
              <a:rPr lang="en-GB" smtClean="0"/>
              <a:pPr/>
              <a:t>07 June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258BE3-425E-44FE-9E4F-46F3EB7D50F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48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37" name="bmkFldAuthorName"/>
          <p:cNvSpPr txBox="1">
            <a:spLocks noChangeArrowheads="1"/>
          </p:cNvSpPr>
          <p:nvPr/>
        </p:nvSpPr>
        <p:spPr bwMode="auto">
          <a:xfrm>
            <a:off x="311150" y="5715000"/>
            <a:ext cx="4318000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</a:pPr>
            <a:endParaRPr lang="en-GB" altLang="ja-JP" sz="1200">
              <a:solidFill>
                <a:srgbClr val="666666"/>
              </a:solidFill>
              <a:ea typeface="ＭＳ Ｐゴシック" charset="-128"/>
              <a:cs typeface="Arial" charset="0"/>
            </a:endParaRPr>
          </a:p>
        </p:txBody>
      </p:sp>
      <p:sp>
        <p:nvSpPr>
          <p:cNvPr id="107538" name="bmkFldInsertDate"/>
          <p:cNvSpPr txBox="1">
            <a:spLocks noChangeArrowheads="1"/>
          </p:cNvSpPr>
          <p:nvPr/>
        </p:nvSpPr>
        <p:spPr bwMode="auto">
          <a:xfrm>
            <a:off x="311150" y="5907088"/>
            <a:ext cx="2879725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>
              <a:spcBef>
                <a:spcPct val="50000"/>
              </a:spcBef>
            </a:pPr>
            <a:endParaRPr lang="en-GB" altLang="ja-JP" sz="1200" dirty="0">
              <a:solidFill>
                <a:srgbClr val="666666"/>
              </a:solidFill>
              <a:ea typeface="ＭＳ Ｐゴシック" charset="-128"/>
              <a:cs typeface="Arial" charset="0"/>
            </a:endParaRPr>
          </a:p>
        </p:txBody>
      </p:sp>
      <p:sp>
        <p:nvSpPr>
          <p:cNvPr id="107539" name="bmkFldDocumentNumber"/>
          <p:cNvSpPr txBox="1">
            <a:spLocks noChangeArrowheads="1"/>
          </p:cNvSpPr>
          <p:nvPr/>
        </p:nvSpPr>
        <p:spPr bwMode="auto">
          <a:xfrm rot="16200000">
            <a:off x="7375525" y="1774825"/>
            <a:ext cx="3365500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</a:pPr>
            <a:endParaRPr lang="en-GB" altLang="ja-JP" sz="700">
              <a:solidFill>
                <a:srgbClr val="666666"/>
              </a:solidFill>
              <a:ea typeface="ＭＳ Ｐゴシック" charset="-128"/>
              <a:cs typeface="Arial" charset="0"/>
            </a:endParaRPr>
          </a:p>
        </p:txBody>
      </p:sp>
      <p:sp>
        <p:nvSpPr>
          <p:cNvPr id="107540" name="bmkConfidentiality"/>
          <p:cNvSpPr txBox="1">
            <a:spLocks noChangeArrowheads="1"/>
          </p:cNvSpPr>
          <p:nvPr/>
        </p:nvSpPr>
        <p:spPr bwMode="auto">
          <a:xfrm>
            <a:off x="293688" y="6572250"/>
            <a:ext cx="4318000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>
              <a:spcBef>
                <a:spcPct val="50000"/>
              </a:spcBef>
            </a:pPr>
            <a:endParaRPr lang="en-GB" altLang="ja-JP" sz="1400" b="1">
              <a:solidFill>
                <a:srgbClr val="666666"/>
              </a:solidFill>
              <a:ea typeface="ＭＳ Ｐゴシック" charset="-128"/>
              <a:cs typeface="Arial" charset="0"/>
            </a:endParaRPr>
          </a:p>
        </p:txBody>
      </p:sp>
      <p:sp>
        <p:nvSpPr>
          <p:cNvPr id="107541" name="Rectangle 21"/>
          <p:cNvSpPr>
            <a:spLocks noChangeArrowheads="1"/>
          </p:cNvSpPr>
          <p:nvPr/>
        </p:nvSpPr>
        <p:spPr bwMode="auto">
          <a:xfrm>
            <a:off x="152400" y="3660775"/>
            <a:ext cx="8842375" cy="11160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ja-JP">
              <a:solidFill>
                <a:schemeClr val="bg1"/>
              </a:solidFill>
              <a:ea typeface="ＭＳ Ｐゴシック" charset="-128"/>
              <a:cs typeface="Arial" charset="0"/>
            </a:endParaRPr>
          </a:p>
        </p:txBody>
      </p:sp>
      <p:sp>
        <p:nvSpPr>
          <p:cNvPr id="107542" name="1"/>
          <p:cNvSpPr>
            <a:spLocks noGrp="1" noChangeArrowheads="1"/>
          </p:cNvSpPr>
          <p:nvPr>
            <p:ph type="ctrTitle"/>
          </p:nvPr>
        </p:nvSpPr>
        <p:spPr>
          <a:xfrm>
            <a:off x="146050" y="3659188"/>
            <a:ext cx="8845550" cy="1116012"/>
          </a:xfrm>
        </p:spPr>
        <p:txBody>
          <a:bodyPr lIns="147600" tIns="45720" rIns="1800000" bIns="97200"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ja-JP" noProof="0" smtClean="0"/>
              <a:t>Click to edit Master title style</a:t>
            </a:r>
            <a:endParaRPr lang="en-GB" altLang="ja-JP" noProof="0" dirty="0" smtClean="0"/>
          </a:p>
        </p:txBody>
      </p:sp>
      <p:sp>
        <p:nvSpPr>
          <p:cNvPr id="107543" name="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46050" y="4922838"/>
            <a:ext cx="8845550" cy="377825"/>
          </a:xfrm>
        </p:spPr>
        <p:txBody>
          <a:bodyPr lIns="147600" tIns="46800" rIns="1800000" bIns="45720"/>
          <a:lstStyle>
            <a:lvl1pPr marL="0" inden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ja-JP" noProof="0" dirty="0" smtClean="0"/>
              <a:t> Click to add subtitle</a:t>
            </a:r>
          </a:p>
        </p:txBody>
      </p:sp>
      <p:pic>
        <p:nvPicPr>
          <p:cNvPr id="107544" name="Picture 24" descr="Managing-Risk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13" y="6049963"/>
            <a:ext cx="1741487" cy="65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45" name="Rectangle 6" descr="supporting graphic 1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8" r="2647"/>
          <a:stretch>
            <a:fillRect/>
          </a:stretch>
        </p:blipFill>
        <p:spPr bwMode="auto">
          <a:xfrm>
            <a:off x="146050" y="146050"/>
            <a:ext cx="8845550" cy="336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546" name="bmkDraft"/>
          <p:cNvSpPr txBox="1">
            <a:spLocks noChangeArrowheads="1"/>
          </p:cNvSpPr>
          <p:nvPr/>
        </p:nvSpPr>
        <p:spPr bwMode="auto">
          <a:xfrm>
            <a:off x="3811588" y="6281738"/>
            <a:ext cx="15113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ctr">
              <a:spcBef>
                <a:spcPct val="50000"/>
              </a:spcBef>
            </a:pPr>
            <a:endParaRPr lang="en-GB" altLang="ja-JP" sz="2800">
              <a:ea typeface="ＭＳ Ｐゴシック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77CF70-889B-4F91-83F4-004078FC6BB8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594843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35063"/>
            <a:ext cx="4343400" cy="490537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35063"/>
            <a:ext cx="4343400" cy="490537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FC7004-D4D1-41A1-8552-8F6533475018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449267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D4924F-66DD-40F9-8C86-295D259E1448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170605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42B8C2-0632-4502-ACD0-CAFB86998C13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950369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ECF86E-2866-42FC-9E14-3237027BA288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962108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152400" y="6616700"/>
            <a:ext cx="2879725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</a:pPr>
            <a:r>
              <a:rPr lang="en-GB" altLang="ja-JP" sz="700">
                <a:solidFill>
                  <a:srgbClr val="666666"/>
                </a:solidFill>
                <a:ea typeface="ＭＳ Ｐゴシック" charset="-128"/>
                <a:cs typeface="Arial" charset="0"/>
              </a:rPr>
              <a:t>© Det Norske Veritas AS. All rights reserved.</a:t>
            </a:r>
          </a:p>
        </p:txBody>
      </p:sp>
      <p:sp>
        <p:nvSpPr>
          <p:cNvPr id="106504" name="bmkFldPresentationTitle"/>
          <p:cNvSpPr txBox="1">
            <a:spLocks noChangeArrowheads="1"/>
          </p:cNvSpPr>
          <p:nvPr/>
        </p:nvSpPr>
        <p:spPr bwMode="auto">
          <a:xfrm>
            <a:off x="152400" y="6316663"/>
            <a:ext cx="3238500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</a:pPr>
            <a:r>
              <a:rPr lang="en-US" altLang="ja-JP" sz="700" smtClean="0">
                <a:solidFill>
                  <a:srgbClr val="666666"/>
                </a:solidFill>
                <a:ea typeface="ＭＳ Ｐゴシック" charset="-128"/>
                <a:cs typeface="Arial" charset="0"/>
              </a:rPr>
              <a:t>CBCD: Cloned Buggy Code Detector</a:t>
            </a:r>
            <a:endParaRPr lang="en-GB" altLang="ja-JP" sz="700">
              <a:solidFill>
                <a:srgbClr val="666666"/>
              </a:solidFill>
              <a:ea typeface="ＭＳ Ｐゴシック" charset="-128"/>
              <a:cs typeface="Arial" charset="0"/>
            </a:endParaRPr>
          </a:p>
        </p:txBody>
      </p:sp>
      <p:sp>
        <p:nvSpPr>
          <p:cNvPr id="106505" name="bmkFld2InsertDate"/>
          <p:cNvSpPr txBox="1">
            <a:spLocks noChangeArrowheads="1"/>
          </p:cNvSpPr>
          <p:nvPr/>
        </p:nvSpPr>
        <p:spPr bwMode="auto">
          <a:xfrm>
            <a:off x="152400" y="6465888"/>
            <a:ext cx="3238500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</a:pPr>
            <a:endParaRPr lang="en-GB" altLang="ja-JP" sz="700" dirty="0">
              <a:solidFill>
                <a:srgbClr val="666666"/>
              </a:solidFill>
              <a:ea typeface="ＭＳ Ｐゴシック" charset="-128"/>
              <a:cs typeface="Arial" charset="0"/>
            </a:endParaRPr>
          </a:p>
        </p:txBody>
      </p:sp>
      <p:sp>
        <p:nvSpPr>
          <p:cNvPr id="1065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91025" y="6616700"/>
            <a:ext cx="360363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700">
                <a:solidFill>
                  <a:srgbClr val="666666"/>
                </a:solidFill>
                <a:ea typeface="ＭＳ Ｐゴシック" charset="-128"/>
                <a:cs typeface="Arial" charset="0"/>
              </a:defRPr>
            </a:lvl1pPr>
          </a:lstStyle>
          <a:p>
            <a:fld id="{3CC3CF15-DBC1-49F6-81AD-C4852A04FE39}" type="slidenum">
              <a:rPr lang="en-GB" altLang="ja-JP"/>
              <a:pPr/>
              <a:t>‹#›</a:t>
            </a:fld>
            <a:endParaRPr lang="en-GB" altLang="ja-JP"/>
          </a:p>
        </p:txBody>
      </p:sp>
      <p:sp>
        <p:nvSpPr>
          <p:cNvPr id="1065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35063"/>
            <a:ext cx="8839200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1200" tIns="0" rIns="612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 altLang="ja-JP" smtClean="0"/>
          </a:p>
        </p:txBody>
      </p:sp>
      <p:sp>
        <p:nvSpPr>
          <p:cNvPr id="1065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42875"/>
            <a:ext cx="88392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7600" tIns="0" rIns="5760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  <a:endParaRPr lang="en-GB" altLang="ja-JP" smtClean="0"/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>
            <a:off x="152400" y="987425"/>
            <a:ext cx="8839200" cy="0"/>
          </a:xfrm>
          <a:prstGeom prst="line">
            <a:avLst/>
          </a:prstGeom>
          <a:noFill/>
          <a:ln w="6350">
            <a:solidFill>
              <a:srgbClr val="99999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 anchor="ctr"/>
          <a:lstStyle/>
          <a:p>
            <a:endParaRPr lang="en-GB"/>
          </a:p>
        </p:txBody>
      </p:sp>
      <p:sp>
        <p:nvSpPr>
          <p:cNvPr id="106510" name="Line 14"/>
          <p:cNvSpPr>
            <a:spLocks noChangeShapeType="1"/>
          </p:cNvSpPr>
          <p:nvPr/>
        </p:nvSpPr>
        <p:spPr bwMode="auto">
          <a:xfrm>
            <a:off x="152400" y="6191250"/>
            <a:ext cx="8839200" cy="0"/>
          </a:xfrm>
          <a:prstGeom prst="line">
            <a:avLst/>
          </a:prstGeom>
          <a:noFill/>
          <a:ln w="6350">
            <a:solidFill>
              <a:srgbClr val="99999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46800" rIns="72000" bIns="46800"/>
          <a:lstStyle/>
          <a:p>
            <a:endParaRPr lang="en-GB"/>
          </a:p>
        </p:txBody>
      </p:sp>
      <p:pic>
        <p:nvPicPr>
          <p:cNvPr id="106511" name="Picture 15" descr="Managing-Risk-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6342063"/>
            <a:ext cx="957262" cy="36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512" name="bmkDraft2"/>
          <p:cNvSpPr txBox="1">
            <a:spLocks noChangeArrowheads="1"/>
          </p:cNvSpPr>
          <p:nvPr/>
        </p:nvSpPr>
        <p:spPr bwMode="auto">
          <a:xfrm>
            <a:off x="3811588" y="6046788"/>
            <a:ext cx="15113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ctr">
              <a:spcBef>
                <a:spcPct val="50000"/>
              </a:spcBef>
            </a:pPr>
            <a:endParaRPr lang="en-GB" altLang="ja-JP" sz="2000">
              <a:ea typeface="ＭＳ Ｐゴシック" charset="-128"/>
              <a:cs typeface="Arial" charset="0"/>
            </a:endParaRPr>
          </a:p>
        </p:txBody>
      </p:sp>
      <p:sp>
        <p:nvSpPr>
          <p:cNvPr id="106513" name="bmkConfidentiality2"/>
          <p:cNvSpPr txBox="1">
            <a:spLocks noChangeArrowheads="1"/>
          </p:cNvSpPr>
          <p:nvPr/>
        </p:nvSpPr>
        <p:spPr bwMode="auto">
          <a:xfrm>
            <a:off x="152400" y="6030913"/>
            <a:ext cx="3022600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>
              <a:spcBef>
                <a:spcPct val="50000"/>
              </a:spcBef>
            </a:pPr>
            <a:endParaRPr lang="en-GB" altLang="ja-JP" sz="700" b="1">
              <a:solidFill>
                <a:srgbClr val="666666"/>
              </a:solidFill>
              <a:ea typeface="ＭＳ Ｐゴシック" charset="-128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6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itchFamily="18" charset="0"/>
        </a:defRPr>
      </a:lvl9pPr>
    </p:titleStyle>
    <p:bodyStyle>
      <a:lvl1pPr marL="184150" indent="-184150" algn="l" rtl="0" eaLnBrk="1" fontAlgn="base" hangingPunct="1">
        <a:spcBef>
          <a:spcPct val="40000"/>
        </a:spcBef>
        <a:spcAft>
          <a:spcPct val="20000"/>
        </a:spcAft>
        <a:buClr>
          <a:schemeClr val="tx1"/>
        </a:buClr>
        <a:buFont typeface="Wingdings" pitchFamily="2" charset="2"/>
        <a:buChar char="§"/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354013" indent="-168275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Font typeface="Times New Roman" pitchFamily="18" charset="0"/>
        <a:buChar char="-"/>
        <a:defRPr sz="1600">
          <a:solidFill>
            <a:schemeClr val="tx2"/>
          </a:solidFill>
          <a:latin typeface="+mn-lt"/>
        </a:defRPr>
      </a:lvl2pPr>
      <a:lvl3pPr marL="546100" indent="-190500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Font typeface="Times New Roman" pitchFamily="18" charset="0"/>
        <a:buChar char="-"/>
        <a:defRPr sz="1400">
          <a:solidFill>
            <a:schemeClr val="tx2"/>
          </a:solidFill>
          <a:latin typeface="+mn-lt"/>
        </a:defRPr>
      </a:lvl3pPr>
      <a:lvl4pPr marL="722313" indent="-174625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Font typeface="Times New Roman" pitchFamily="18" charset="0"/>
        <a:buChar char="-"/>
        <a:defRPr sz="1400">
          <a:solidFill>
            <a:schemeClr val="tx2"/>
          </a:solidFill>
          <a:latin typeface="+mn-lt"/>
        </a:defRPr>
      </a:lvl4pPr>
      <a:lvl5pPr marL="906463" indent="-182563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Font typeface="Times New Roman" pitchFamily="18" charset="0"/>
        <a:buChar char="-"/>
        <a:defRPr sz="1400">
          <a:solidFill>
            <a:schemeClr val="tx2"/>
          </a:solidFill>
          <a:latin typeface="+mn-lt"/>
        </a:defRPr>
      </a:lvl5pPr>
      <a:lvl6pPr marL="1363663" indent="-182563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Font typeface="Times New Roman" pitchFamily="18" charset="0"/>
        <a:buChar char="-"/>
        <a:defRPr sz="1400">
          <a:solidFill>
            <a:schemeClr val="tx2"/>
          </a:solidFill>
          <a:latin typeface="+mn-lt"/>
        </a:defRPr>
      </a:lvl6pPr>
      <a:lvl7pPr marL="1820863" indent="-182563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Font typeface="Times New Roman" pitchFamily="18" charset="0"/>
        <a:buChar char="-"/>
        <a:defRPr sz="1400">
          <a:solidFill>
            <a:schemeClr val="tx2"/>
          </a:solidFill>
          <a:latin typeface="+mn-lt"/>
        </a:defRPr>
      </a:lvl7pPr>
      <a:lvl8pPr marL="2278063" indent="-182563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Font typeface="Times New Roman" pitchFamily="18" charset="0"/>
        <a:buChar char="-"/>
        <a:defRPr sz="1400">
          <a:solidFill>
            <a:schemeClr val="tx2"/>
          </a:solidFill>
          <a:latin typeface="+mn-lt"/>
        </a:defRPr>
      </a:lvl8pPr>
      <a:lvl9pPr marL="2735263" indent="-182563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Font typeface="Times New Roman" pitchFamily="18" charset="0"/>
        <a:buChar char="-"/>
        <a:defRPr sz="1400">
          <a:solidFill>
            <a:schemeClr val="tx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" y="6616700"/>
            <a:ext cx="2879725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</a:pPr>
            <a:r>
              <a:rPr lang="en-GB" altLang="ja-JP" sz="700">
                <a:solidFill>
                  <a:srgbClr val="666666"/>
                </a:solidFill>
                <a:ea typeface="ＭＳ Ｐゴシック" charset="-128"/>
                <a:cs typeface="Arial" charset="0"/>
              </a:rPr>
              <a:t>© Det Norske Veritas AS. All rights reserved.</a:t>
            </a:r>
          </a:p>
        </p:txBody>
      </p:sp>
      <p:sp>
        <p:nvSpPr>
          <p:cNvPr id="86019" name="bmkFld4PresentationTitle"/>
          <p:cNvSpPr txBox="1">
            <a:spLocks noChangeArrowheads="1"/>
          </p:cNvSpPr>
          <p:nvPr/>
        </p:nvSpPr>
        <p:spPr bwMode="auto">
          <a:xfrm>
            <a:off x="152400" y="6316663"/>
            <a:ext cx="3238500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</a:pPr>
            <a:endParaRPr lang="en-GB" altLang="ja-JP" sz="700">
              <a:solidFill>
                <a:srgbClr val="666666"/>
              </a:solidFill>
              <a:ea typeface="ＭＳ Ｐゴシック" charset="-128"/>
              <a:cs typeface="Arial" charset="0"/>
            </a:endParaRPr>
          </a:p>
        </p:txBody>
      </p:sp>
      <p:sp>
        <p:nvSpPr>
          <p:cNvPr id="86020" name="bmkFld3Date"/>
          <p:cNvSpPr txBox="1">
            <a:spLocks noChangeArrowheads="1"/>
          </p:cNvSpPr>
          <p:nvPr/>
        </p:nvSpPr>
        <p:spPr bwMode="auto">
          <a:xfrm>
            <a:off x="150813" y="6465888"/>
            <a:ext cx="3238500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</a:pPr>
            <a:r>
              <a:rPr lang="en-GB" altLang="ja-JP" sz="700" smtClean="0">
                <a:solidFill>
                  <a:srgbClr val="666666"/>
                </a:solidFill>
                <a:ea typeface="ＭＳ Ｐゴシック" charset="-128"/>
                <a:cs typeface="Arial" charset="0"/>
              </a:rPr>
              <a:t>2011-11-13</a:t>
            </a:r>
            <a:endParaRPr lang="en-GB" altLang="ja-JP" sz="700">
              <a:solidFill>
                <a:srgbClr val="666666"/>
              </a:solidFill>
              <a:ea typeface="ＭＳ Ｐゴシック" charset="-128"/>
              <a:cs typeface="Arial" charset="0"/>
            </a:endParaRP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91025" y="6616700"/>
            <a:ext cx="360363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700">
                <a:solidFill>
                  <a:srgbClr val="666666"/>
                </a:solidFill>
                <a:ea typeface="ＭＳ Ｐゴシック" charset="-128"/>
                <a:cs typeface="Arial" charset="0"/>
              </a:defRPr>
            </a:lvl1pPr>
          </a:lstStyle>
          <a:p>
            <a:fld id="{9AF31D66-7C56-49E1-BF52-F4318F82C2CB}" type="slidenum">
              <a:rPr lang="en-GB" altLang="ja-JP"/>
              <a:pPr/>
              <a:t>‹#›</a:t>
            </a:fld>
            <a:endParaRPr lang="en-GB" altLang="ja-JP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35063"/>
            <a:ext cx="88392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1200" tIns="0" rIns="612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Master text styles</a:t>
            </a:r>
          </a:p>
          <a:p>
            <a:pPr lvl="1"/>
            <a:r>
              <a:rPr lang="en-GB" altLang="ja-JP" smtClean="0"/>
              <a:t>Second level</a:t>
            </a:r>
          </a:p>
          <a:p>
            <a:pPr lvl="2"/>
            <a:r>
              <a:rPr lang="en-GB" altLang="ja-JP" smtClean="0"/>
              <a:t>Third level</a:t>
            </a:r>
          </a:p>
          <a:p>
            <a:pPr lvl="3"/>
            <a:r>
              <a:rPr lang="en-GB" altLang="ja-JP" smtClean="0"/>
              <a:t>Fourth level</a:t>
            </a:r>
          </a:p>
          <a:p>
            <a:pPr lvl="4"/>
            <a:r>
              <a:rPr lang="en-GB" altLang="ja-JP" smtClean="0"/>
              <a:t>Fifth level</a:t>
            </a: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42875"/>
            <a:ext cx="88392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7600" tIns="0" rIns="5760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Master title style</a:t>
            </a: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152400" y="987425"/>
            <a:ext cx="8839200" cy="0"/>
          </a:xfrm>
          <a:prstGeom prst="line">
            <a:avLst/>
          </a:prstGeom>
          <a:noFill/>
          <a:ln w="6350">
            <a:solidFill>
              <a:srgbClr val="99999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 anchor="ctr"/>
          <a:lstStyle/>
          <a:p>
            <a:endParaRPr lang="en-GB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152400" y="6191250"/>
            <a:ext cx="8839200" cy="0"/>
          </a:xfrm>
          <a:prstGeom prst="line">
            <a:avLst/>
          </a:prstGeom>
          <a:noFill/>
          <a:ln w="6350">
            <a:solidFill>
              <a:srgbClr val="99999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46800" rIns="72000" bIns="46800"/>
          <a:lstStyle/>
          <a:p>
            <a:endParaRPr lang="en-GB"/>
          </a:p>
        </p:txBody>
      </p:sp>
      <p:pic>
        <p:nvPicPr>
          <p:cNvPr id="86026" name="Picture 10" descr="Managing-Risk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6342063"/>
            <a:ext cx="957262" cy="36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27" name="bmkDraft3"/>
          <p:cNvSpPr txBox="1">
            <a:spLocks noChangeArrowheads="1"/>
          </p:cNvSpPr>
          <p:nvPr/>
        </p:nvSpPr>
        <p:spPr bwMode="auto">
          <a:xfrm>
            <a:off x="3811588" y="6046788"/>
            <a:ext cx="15113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ctr">
              <a:spcBef>
                <a:spcPct val="50000"/>
              </a:spcBef>
            </a:pPr>
            <a:endParaRPr lang="en-GB" altLang="ja-JP" sz="2000">
              <a:ea typeface="ＭＳ Ｐゴシック" charset="-128"/>
              <a:cs typeface="Arial" charset="0"/>
            </a:endParaRPr>
          </a:p>
        </p:txBody>
      </p:sp>
      <p:sp>
        <p:nvSpPr>
          <p:cNvPr id="86028" name="bmkConfidentiality3"/>
          <p:cNvSpPr txBox="1">
            <a:spLocks noChangeArrowheads="1"/>
          </p:cNvSpPr>
          <p:nvPr/>
        </p:nvSpPr>
        <p:spPr bwMode="auto">
          <a:xfrm>
            <a:off x="152400" y="6030913"/>
            <a:ext cx="3022600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>
              <a:spcBef>
                <a:spcPct val="50000"/>
              </a:spcBef>
            </a:pPr>
            <a:endParaRPr lang="en-GB" altLang="ja-JP" sz="700" b="1">
              <a:solidFill>
                <a:srgbClr val="666666"/>
              </a:solidFill>
              <a:ea typeface="ＭＳ Ｐゴシック" charset="-128"/>
              <a:cs typeface="Arial" charset="0"/>
            </a:endParaRPr>
          </a:p>
        </p:txBody>
      </p:sp>
      <p:pic>
        <p:nvPicPr>
          <p:cNvPr id="86029" name="Rectangle 6" descr="supporting graphic 13 agenda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3" t="2406" r="2376" b="2406"/>
          <a:stretch>
            <a:fillRect/>
          </a:stretch>
        </p:blipFill>
        <p:spPr bwMode="auto">
          <a:xfrm>
            <a:off x="152400" y="4908550"/>
            <a:ext cx="8843963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0434B1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0434B1"/>
          </a:solidFill>
          <a:latin typeface="Times New Roman" pitchFamily="18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0434B1"/>
          </a:solidFill>
          <a:latin typeface="Times New Roman" pitchFamily="18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0434B1"/>
          </a:solidFill>
          <a:latin typeface="Times New Roman" pitchFamily="18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0434B1"/>
          </a:solidFill>
          <a:latin typeface="Times New Roman" pitchFamily="18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0434B1"/>
          </a:solidFill>
          <a:latin typeface="Times New Roman" pitchFamily="18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0434B1"/>
          </a:solidFill>
          <a:latin typeface="Times New Roman" pitchFamily="18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0434B1"/>
          </a:solidFill>
          <a:latin typeface="Times New Roman" pitchFamily="18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0434B1"/>
          </a:solidFill>
          <a:latin typeface="Times New Roman" pitchFamily="18" charset="0"/>
        </a:defRPr>
      </a:lvl9pPr>
    </p:titleStyle>
    <p:bodyStyle>
      <a:lvl1pPr marL="185738" indent="-185738" algn="l" rtl="0" fontAlgn="base">
        <a:lnSpc>
          <a:spcPct val="90000"/>
        </a:lnSpc>
        <a:spcBef>
          <a:spcPct val="4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55600" indent="-168275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Times New Roman" pitchFamily="18" charset="0"/>
        <a:buChar char="-"/>
        <a:defRPr sz="1600">
          <a:solidFill>
            <a:srgbClr val="000000"/>
          </a:solidFill>
          <a:latin typeface="+mn-lt"/>
        </a:defRPr>
      </a:lvl2pPr>
      <a:lvl3pPr marL="550863" indent="-193675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Times New Roman" pitchFamily="18" charset="0"/>
        <a:buChar char="-"/>
        <a:defRPr sz="1400">
          <a:solidFill>
            <a:srgbClr val="000000"/>
          </a:solidFill>
          <a:latin typeface="+mn-lt"/>
        </a:defRPr>
      </a:lvl3pPr>
      <a:lvl4pPr marL="711200" indent="-158750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Times New Roman" pitchFamily="18" charset="0"/>
        <a:buChar char="-"/>
        <a:defRPr sz="1400">
          <a:solidFill>
            <a:srgbClr val="000000"/>
          </a:solidFill>
          <a:latin typeface="+mn-lt"/>
        </a:defRPr>
      </a:lvl4pPr>
      <a:lvl5pPr marL="906463" indent="-193675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Times New Roman" pitchFamily="18" charset="0"/>
        <a:buChar char="-"/>
        <a:defRPr sz="1400">
          <a:solidFill>
            <a:srgbClr val="000000"/>
          </a:solidFill>
          <a:latin typeface="+mn-lt"/>
        </a:defRPr>
      </a:lvl5pPr>
      <a:lvl6pPr marL="1363663" indent="-193675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Times New Roman" pitchFamily="18" charset="0"/>
        <a:buChar char="-"/>
        <a:defRPr sz="1400">
          <a:solidFill>
            <a:srgbClr val="000000"/>
          </a:solidFill>
          <a:latin typeface="+mn-lt"/>
        </a:defRPr>
      </a:lvl6pPr>
      <a:lvl7pPr marL="1820863" indent="-193675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Times New Roman" pitchFamily="18" charset="0"/>
        <a:buChar char="-"/>
        <a:defRPr sz="1400">
          <a:solidFill>
            <a:srgbClr val="000000"/>
          </a:solidFill>
          <a:latin typeface="+mn-lt"/>
        </a:defRPr>
      </a:lvl7pPr>
      <a:lvl8pPr marL="2278063" indent="-193675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Times New Roman" pitchFamily="18" charset="0"/>
        <a:buChar char="-"/>
        <a:defRPr sz="1400">
          <a:solidFill>
            <a:srgbClr val="000000"/>
          </a:solidFill>
          <a:latin typeface="+mn-lt"/>
        </a:defRPr>
      </a:lvl8pPr>
      <a:lvl9pPr marL="2735263" indent="-193675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Times New Roman" pitchFamily="18" charset="0"/>
        <a:buChar char="-"/>
        <a:defRPr sz="1400">
          <a:solidFill>
            <a:srgbClr val="000000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2.png"/><Relationship Id="rId11" Type="http://schemas.openxmlformats.org/officeDocument/2006/relationships/image" Target="../media/image20.pn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4" Type="http://schemas.openxmlformats.org/officeDocument/2006/relationships/image" Target="../media/image14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mkFldPresentation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en-US" dirty="0" smtClean="0"/>
              <a:t>CBCD: Cloned Buggy Code Detector</a:t>
            </a:r>
            <a:endParaRPr lang="da-DK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522920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Jingyue Li                                          </a:t>
            </a:r>
            <a:r>
              <a:rPr lang="en-US" dirty="0"/>
              <a:t>Michael D. </a:t>
            </a:r>
            <a:r>
              <a:rPr lang="en-US" dirty="0" smtClean="0"/>
              <a:t>Ernst</a:t>
            </a:r>
          </a:p>
          <a:p>
            <a:endParaRPr lang="en-US" dirty="0" smtClean="0"/>
          </a:p>
          <a:p>
            <a:r>
              <a:rPr lang="en-US" dirty="0" smtClean="0"/>
              <a:t>DNV Research &amp; Innovation                   </a:t>
            </a:r>
            <a:r>
              <a:rPr lang="en-US" dirty="0"/>
              <a:t>University of Washington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810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6"/>
    </mc:Choice>
    <mc:Fallback xmlns="">
      <p:transition spd="slow" advTm="179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CBCD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7CF70-889B-4F91-83F4-004078FC6BB8}" type="slidenum">
              <a:rPr lang="en-GB" altLang="ja-JP" smtClean="0"/>
              <a:pPr/>
              <a:t>10</a:t>
            </a:fld>
            <a:endParaRPr lang="en-GB" altLang="ja-JP" dirty="0"/>
          </a:p>
        </p:txBody>
      </p:sp>
      <p:grpSp>
        <p:nvGrpSpPr>
          <p:cNvPr id="65" name="Group 64"/>
          <p:cNvGrpSpPr/>
          <p:nvPr/>
        </p:nvGrpSpPr>
        <p:grpSpPr>
          <a:xfrm>
            <a:off x="3995936" y="1733907"/>
            <a:ext cx="3096344" cy="3067601"/>
            <a:chOff x="3995936" y="1733907"/>
            <a:chExt cx="3096344" cy="3067601"/>
          </a:xfrm>
        </p:grpSpPr>
        <p:sp>
          <p:nvSpPr>
            <p:cNvPr id="35" name="Oval 34"/>
            <p:cNvSpPr/>
            <p:nvPr/>
          </p:nvSpPr>
          <p:spPr bwMode="auto">
            <a:xfrm>
              <a:off x="4355976" y="2047823"/>
              <a:ext cx="1368152" cy="2646414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6" name="Straight Arrow Connector 35"/>
            <p:cNvCxnSpPr>
              <a:endCxn id="35" idx="1"/>
            </p:cNvCxnSpPr>
            <p:nvPr/>
          </p:nvCxnSpPr>
          <p:spPr bwMode="auto">
            <a:xfrm>
              <a:off x="3995936" y="1733907"/>
              <a:ext cx="560401" cy="7014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Straight Arrow Connector 39"/>
            <p:cNvCxnSpPr>
              <a:stCxn id="21" idx="3"/>
            </p:cNvCxnSpPr>
            <p:nvPr/>
          </p:nvCxnSpPr>
          <p:spPr bwMode="auto">
            <a:xfrm>
              <a:off x="4067944" y="2719894"/>
              <a:ext cx="360040" cy="13304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Straight Arrow Connector 44"/>
            <p:cNvCxnSpPr>
              <a:endCxn id="35" idx="2"/>
            </p:cNvCxnSpPr>
            <p:nvPr/>
          </p:nvCxnSpPr>
          <p:spPr bwMode="auto">
            <a:xfrm flipV="1">
              <a:off x="4067944" y="3371030"/>
              <a:ext cx="288032" cy="2768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Arrow Connector 46"/>
            <p:cNvCxnSpPr>
              <a:endCxn id="35" idx="3"/>
            </p:cNvCxnSpPr>
            <p:nvPr/>
          </p:nvCxnSpPr>
          <p:spPr bwMode="auto">
            <a:xfrm flipV="1">
              <a:off x="4067944" y="4306679"/>
              <a:ext cx="488393" cy="4948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4" name="TextBox 53"/>
            <p:cNvSpPr txBox="1"/>
            <p:nvPr/>
          </p:nvSpPr>
          <p:spPr>
            <a:xfrm>
              <a:off x="4499992" y="2507412"/>
              <a:ext cx="122413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Step 2: </a:t>
              </a:r>
            </a:p>
            <a:p>
              <a:r>
                <a:rPr lang="en-US" sz="1600" dirty="0" smtClean="0"/>
                <a:t>Split the Bug PDG and prune the System PDG</a:t>
              </a:r>
              <a:endParaRPr lang="en-US" sz="1600" dirty="0"/>
            </a:p>
          </p:txBody>
        </p:sp>
        <p:sp>
          <p:nvSpPr>
            <p:cNvPr id="60" name="Rounded Rectangle 59"/>
            <p:cNvSpPr/>
            <p:nvPr/>
          </p:nvSpPr>
          <p:spPr bwMode="auto">
            <a:xfrm>
              <a:off x="5868144" y="2149405"/>
              <a:ext cx="1080120" cy="815024"/>
            </a:xfrm>
            <a:prstGeom prst="roundRect">
              <a:avLst/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940152" y="2276872"/>
              <a:ext cx="10081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Split Bug PDG</a:t>
              </a:r>
              <a:endParaRPr lang="en-US" sz="1600" dirty="0"/>
            </a:p>
          </p:txBody>
        </p:sp>
        <p:sp>
          <p:nvSpPr>
            <p:cNvPr id="62" name="Rounded Rectangle 61"/>
            <p:cNvSpPr/>
            <p:nvPr/>
          </p:nvSpPr>
          <p:spPr bwMode="auto">
            <a:xfrm>
              <a:off x="5940152" y="3478072"/>
              <a:ext cx="1080120" cy="815024"/>
            </a:xfrm>
            <a:prstGeom prst="roundRect">
              <a:avLst/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084168" y="3501008"/>
              <a:ext cx="10081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Pruned System PDG</a:t>
              </a:r>
              <a:endParaRPr lang="en-US" sz="1600" dirty="0"/>
            </a:p>
          </p:txBody>
        </p:sp>
        <p:cxnSp>
          <p:nvCxnSpPr>
            <p:cNvPr id="64" name="Straight Arrow Connector 63"/>
            <p:cNvCxnSpPr>
              <a:endCxn id="60" idx="1"/>
            </p:cNvCxnSpPr>
            <p:nvPr/>
          </p:nvCxnSpPr>
          <p:spPr bwMode="auto">
            <a:xfrm flipV="1">
              <a:off x="5724128" y="2556917"/>
              <a:ext cx="144016" cy="51204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Straight Arrow Connector 66"/>
            <p:cNvCxnSpPr>
              <a:stCxn id="35" idx="6"/>
              <a:endCxn id="62" idx="1"/>
            </p:cNvCxnSpPr>
            <p:nvPr/>
          </p:nvCxnSpPr>
          <p:spPr bwMode="auto">
            <a:xfrm>
              <a:off x="5724128" y="3371030"/>
              <a:ext cx="216024" cy="51455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6" name="Group 25"/>
          <p:cNvGrpSpPr/>
          <p:nvPr/>
        </p:nvGrpSpPr>
        <p:grpSpPr>
          <a:xfrm>
            <a:off x="4903350" y="1051080"/>
            <a:ext cx="4061138" cy="589131"/>
            <a:chOff x="-1581740" y="5964283"/>
            <a:chExt cx="4794857" cy="589131"/>
          </a:xfrm>
        </p:grpSpPr>
        <p:sp>
          <p:nvSpPr>
            <p:cNvPr id="73" name="Rounded Rectangular Callout 72"/>
            <p:cNvSpPr/>
            <p:nvPr/>
          </p:nvSpPr>
          <p:spPr bwMode="auto">
            <a:xfrm>
              <a:off x="-1581740" y="5964283"/>
              <a:ext cx="4794857" cy="589131"/>
            </a:xfrm>
            <a:prstGeom prst="wedgeRoundRectCallout">
              <a:avLst>
                <a:gd name="adj1" fmla="val -39128"/>
                <a:gd name="adj2" fmla="val 140625"/>
                <a:gd name="adj3" fmla="val 16667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-1509305" y="5999417"/>
              <a:ext cx="46499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400" dirty="0" err="1"/>
                <a:t>Subgraph</a:t>
              </a:r>
              <a:r>
                <a:rPr lang="en-US" sz="1400" dirty="0"/>
                <a:t> isomorphism </a:t>
              </a:r>
              <a:r>
                <a:rPr lang="en-US" sz="1400" dirty="0" smtClean="0"/>
                <a:t>is </a:t>
              </a:r>
              <a:r>
                <a:rPr lang="en-US" sz="1400" dirty="0">
                  <a:solidFill>
                    <a:srgbClr val="FF0000"/>
                  </a:solidFill>
                </a:rPr>
                <a:t>O(N!N)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400" dirty="0"/>
                <a:t>We implemented optimizations </a:t>
              </a:r>
              <a:r>
                <a:rPr lang="en-US" sz="1400" dirty="0">
                  <a:solidFill>
                    <a:srgbClr val="FF0000"/>
                  </a:solidFill>
                </a:rPr>
                <a:t>to reduce N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23528" y="1628800"/>
            <a:ext cx="1008112" cy="3096344"/>
            <a:chOff x="323528" y="1628800"/>
            <a:chExt cx="1008112" cy="3096344"/>
          </a:xfrm>
        </p:grpSpPr>
        <p:grpSp>
          <p:nvGrpSpPr>
            <p:cNvPr id="28" name="Group 27"/>
            <p:cNvGrpSpPr/>
            <p:nvPr/>
          </p:nvGrpSpPr>
          <p:grpSpPr>
            <a:xfrm>
              <a:off x="323528" y="1628800"/>
              <a:ext cx="882336" cy="1224136"/>
              <a:chOff x="323528" y="1628800"/>
              <a:chExt cx="882336" cy="1224136"/>
            </a:xfrm>
          </p:grpSpPr>
          <p:sp>
            <p:nvSpPr>
              <p:cNvPr id="69" name="Snip Single Corner Rectangle 68"/>
              <p:cNvSpPr/>
              <p:nvPr/>
            </p:nvSpPr>
            <p:spPr bwMode="auto">
              <a:xfrm>
                <a:off x="323528" y="1628800"/>
                <a:ext cx="864096" cy="1224136"/>
              </a:xfrm>
              <a:prstGeom prst="snip1Rect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395536" y="1733907"/>
                <a:ext cx="81032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Input:</a:t>
                </a:r>
              </a:p>
              <a:p>
                <a:r>
                  <a:rPr lang="en-US" sz="1600" dirty="0" smtClean="0"/>
                  <a:t>Buggy lines</a:t>
                </a:r>
                <a:endParaRPr lang="en-US" sz="1600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323528" y="3429000"/>
              <a:ext cx="1008112" cy="1296144"/>
              <a:chOff x="323528" y="3429000"/>
              <a:chExt cx="1008112" cy="1296144"/>
            </a:xfrm>
          </p:grpSpPr>
          <p:sp>
            <p:nvSpPr>
              <p:cNvPr id="70" name="Snip Single Corner Rectangle 69"/>
              <p:cNvSpPr/>
              <p:nvPr/>
            </p:nvSpPr>
            <p:spPr bwMode="auto">
              <a:xfrm>
                <a:off x="323528" y="3429000"/>
                <a:ext cx="882336" cy="1296144"/>
              </a:xfrm>
              <a:prstGeom prst="snip1Rect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23528" y="3501008"/>
                <a:ext cx="100811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Input:</a:t>
                </a:r>
              </a:p>
              <a:p>
                <a:r>
                  <a:rPr lang="en-US" sz="1600" dirty="0" smtClean="0"/>
                  <a:t>System to be checked</a:t>
                </a:r>
                <a:endParaRPr lang="en-US" sz="1600" dirty="0"/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1187624" y="1322046"/>
            <a:ext cx="3096344" cy="3780208"/>
            <a:chOff x="1187624" y="1322046"/>
            <a:chExt cx="3096344" cy="3780208"/>
          </a:xfrm>
        </p:grpSpPr>
        <p:cxnSp>
          <p:nvCxnSpPr>
            <p:cNvPr id="78" name="Straight Arrow Connector 77"/>
            <p:cNvCxnSpPr/>
            <p:nvPr/>
          </p:nvCxnSpPr>
          <p:spPr bwMode="auto">
            <a:xfrm>
              <a:off x="1187624" y="2240868"/>
              <a:ext cx="21602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Straight Arrow Connector 78"/>
            <p:cNvCxnSpPr/>
            <p:nvPr/>
          </p:nvCxnSpPr>
          <p:spPr bwMode="auto">
            <a:xfrm>
              <a:off x="1187624" y="4077072"/>
              <a:ext cx="21602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0" name="Oval 79"/>
            <p:cNvSpPr/>
            <p:nvPr/>
          </p:nvSpPr>
          <p:spPr bwMode="auto">
            <a:xfrm>
              <a:off x="1408256" y="1484784"/>
              <a:ext cx="1152128" cy="158417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1403648" y="3356992"/>
              <a:ext cx="1152128" cy="1656184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601432" y="1700808"/>
              <a:ext cx="95434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Step 1:</a:t>
              </a:r>
            </a:p>
            <a:p>
              <a:r>
                <a:rPr lang="en-US" sz="1600" dirty="0" smtClean="0"/>
                <a:t>Create Bug PDG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601432" y="3647926"/>
              <a:ext cx="95434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Step 1:</a:t>
              </a:r>
            </a:p>
            <a:p>
              <a:r>
                <a:rPr lang="en-US" sz="1600" dirty="0" smtClean="0"/>
                <a:t>Create System PDG</a:t>
              </a:r>
              <a:endParaRPr lang="en-US" sz="1600" dirty="0"/>
            </a:p>
          </p:txBody>
        </p:sp>
        <p:sp>
          <p:nvSpPr>
            <p:cNvPr id="86" name="Rounded Rectangle 85"/>
            <p:cNvSpPr/>
            <p:nvPr/>
          </p:nvSpPr>
          <p:spPr bwMode="auto">
            <a:xfrm>
              <a:off x="2699792" y="1345646"/>
              <a:ext cx="1296144" cy="58825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8" name="Rounded Rectangle 87"/>
            <p:cNvSpPr/>
            <p:nvPr/>
          </p:nvSpPr>
          <p:spPr bwMode="auto">
            <a:xfrm>
              <a:off x="2771800" y="2425766"/>
              <a:ext cx="1296144" cy="58825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735987" y="1322046"/>
              <a:ext cx="12721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Bug</a:t>
              </a:r>
            </a:p>
            <a:p>
              <a:pPr algn="ctr"/>
              <a:r>
                <a:rPr lang="en-US" sz="1600" dirty="0" smtClean="0"/>
                <a:t> PDG</a:t>
              </a:r>
              <a:endParaRPr lang="en-US" sz="1600" dirty="0"/>
            </a:p>
          </p:txBody>
        </p:sp>
        <p:sp>
          <p:nvSpPr>
            <p:cNvPr id="91" name="Rounded Rectangle 90"/>
            <p:cNvSpPr/>
            <p:nvPr/>
          </p:nvSpPr>
          <p:spPr bwMode="auto">
            <a:xfrm>
              <a:off x="2771800" y="3488816"/>
              <a:ext cx="1296144" cy="58825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560384" y="3483938"/>
              <a:ext cx="17235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System</a:t>
              </a:r>
            </a:p>
            <a:p>
              <a:pPr algn="ctr"/>
              <a:r>
                <a:rPr lang="en-US" sz="1600" dirty="0" smtClean="0"/>
                <a:t>vertex Info</a:t>
              </a:r>
              <a:endParaRPr lang="en-US" sz="1600" dirty="0"/>
            </a:p>
          </p:txBody>
        </p:sp>
        <p:sp>
          <p:nvSpPr>
            <p:cNvPr id="94" name="Rounded Rectangle 93"/>
            <p:cNvSpPr/>
            <p:nvPr/>
          </p:nvSpPr>
          <p:spPr bwMode="auto">
            <a:xfrm>
              <a:off x="2771800" y="4513998"/>
              <a:ext cx="1296144" cy="58825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795816" y="4509120"/>
              <a:ext cx="12721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System </a:t>
              </a:r>
            </a:p>
            <a:p>
              <a:pPr algn="ctr"/>
              <a:r>
                <a:rPr lang="en-US" sz="1600" dirty="0" smtClean="0"/>
                <a:t>PDG</a:t>
              </a:r>
              <a:endParaRPr lang="en-US" sz="1600" dirty="0"/>
            </a:p>
          </p:txBody>
        </p:sp>
        <p:cxnSp>
          <p:nvCxnSpPr>
            <p:cNvPr id="96" name="Straight Arrow Connector 95"/>
            <p:cNvCxnSpPr/>
            <p:nvPr/>
          </p:nvCxnSpPr>
          <p:spPr bwMode="auto">
            <a:xfrm flipV="1">
              <a:off x="2555776" y="1844824"/>
              <a:ext cx="144016" cy="30458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Straight Arrow Connector 96"/>
            <p:cNvCxnSpPr>
              <a:endCxn id="88" idx="1"/>
            </p:cNvCxnSpPr>
            <p:nvPr/>
          </p:nvCxnSpPr>
          <p:spPr bwMode="auto">
            <a:xfrm>
              <a:off x="2555776" y="2425766"/>
              <a:ext cx="216024" cy="29412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Straight Arrow Connector 97"/>
            <p:cNvCxnSpPr>
              <a:stCxn id="84" idx="3"/>
            </p:cNvCxnSpPr>
            <p:nvPr/>
          </p:nvCxnSpPr>
          <p:spPr bwMode="auto">
            <a:xfrm flipV="1">
              <a:off x="2555776" y="4039617"/>
              <a:ext cx="216024" cy="14691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Straight Arrow Connector 98"/>
            <p:cNvCxnSpPr>
              <a:stCxn id="84" idx="3"/>
            </p:cNvCxnSpPr>
            <p:nvPr/>
          </p:nvCxnSpPr>
          <p:spPr bwMode="auto">
            <a:xfrm>
              <a:off x="2555776" y="4186535"/>
              <a:ext cx="240040" cy="37752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7" name="TextBox 86"/>
            <p:cNvSpPr txBox="1"/>
            <p:nvPr/>
          </p:nvSpPr>
          <p:spPr>
            <a:xfrm>
              <a:off x="2771800" y="2425766"/>
              <a:ext cx="12721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Bug </a:t>
              </a:r>
            </a:p>
            <a:p>
              <a:pPr algn="ctr"/>
              <a:r>
                <a:rPr lang="en-US" sz="1600" dirty="0"/>
                <a:t>v</a:t>
              </a:r>
              <a:r>
                <a:rPr lang="en-US" sz="1600" dirty="0" smtClean="0"/>
                <a:t>ertex Info</a:t>
              </a:r>
              <a:endParaRPr lang="en-US" sz="16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095846" y="5248530"/>
            <a:ext cx="4940650" cy="908476"/>
            <a:chOff x="4427984" y="5215047"/>
            <a:chExt cx="4166682" cy="770832"/>
          </a:xfrm>
        </p:grpSpPr>
        <p:sp>
          <p:nvSpPr>
            <p:cNvPr id="116" name="Rounded Rectangular Callout 115"/>
            <p:cNvSpPr/>
            <p:nvPr/>
          </p:nvSpPr>
          <p:spPr bwMode="auto">
            <a:xfrm>
              <a:off x="4427984" y="5215047"/>
              <a:ext cx="4105954" cy="770832"/>
            </a:xfrm>
            <a:prstGeom prst="wedgeRoundRectCallout">
              <a:avLst>
                <a:gd name="adj1" fmla="val -31622"/>
                <a:gd name="adj2" fmla="val -108621"/>
                <a:gd name="adj3" fmla="val 16667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456279" y="5216523"/>
              <a:ext cx="4138387" cy="443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400" dirty="0" smtClean="0"/>
                <a:t>Vertex kind and source text are used to prune </a:t>
              </a:r>
              <a:r>
                <a:rPr lang="en-US" sz="1400" dirty="0"/>
                <a:t>parts of System PDG that cannot match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923928" y="1484784"/>
            <a:ext cx="5256584" cy="4672223"/>
            <a:chOff x="3923928" y="1484784"/>
            <a:chExt cx="5256584" cy="4672223"/>
          </a:xfrm>
        </p:grpSpPr>
        <p:grpSp>
          <p:nvGrpSpPr>
            <p:cNvPr id="57" name="Group 56"/>
            <p:cNvGrpSpPr/>
            <p:nvPr/>
          </p:nvGrpSpPr>
          <p:grpSpPr>
            <a:xfrm>
              <a:off x="3923928" y="1484784"/>
              <a:ext cx="5256584" cy="4672223"/>
              <a:chOff x="3923928" y="1484784"/>
              <a:chExt cx="5256584" cy="4672223"/>
            </a:xfrm>
          </p:grpSpPr>
          <p:grpSp>
            <p:nvGrpSpPr>
              <p:cNvPr id="1039" name="Group 1038"/>
              <p:cNvGrpSpPr/>
              <p:nvPr/>
            </p:nvGrpSpPr>
            <p:grpSpPr>
              <a:xfrm>
                <a:off x="3923928" y="1484784"/>
                <a:ext cx="5256584" cy="3456384"/>
                <a:chOff x="3923928" y="1484784"/>
                <a:chExt cx="5256584" cy="3456384"/>
              </a:xfrm>
            </p:grpSpPr>
            <p:sp>
              <p:nvSpPr>
                <p:cNvPr id="76" name="Oval 75"/>
                <p:cNvSpPr/>
                <p:nvPr/>
              </p:nvSpPr>
              <p:spPr bwMode="auto">
                <a:xfrm>
                  <a:off x="7092280" y="2149405"/>
                  <a:ext cx="1044116" cy="2364593"/>
                </a:xfrm>
                <a:prstGeom prst="ellipse">
                  <a:avLst/>
                </a:prstGeom>
                <a:solidFill>
                  <a:srgbClr val="CC99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77" name="Straight Arrow Connector 76"/>
                <p:cNvCxnSpPr>
                  <a:stCxn id="60" idx="3"/>
                </p:cNvCxnSpPr>
                <p:nvPr/>
              </p:nvCxnSpPr>
              <p:spPr bwMode="auto">
                <a:xfrm>
                  <a:off x="6948264" y="2556917"/>
                  <a:ext cx="180020" cy="224011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2" name="Straight Arrow Connector 81"/>
                <p:cNvCxnSpPr>
                  <a:endCxn id="76" idx="2"/>
                </p:cNvCxnSpPr>
                <p:nvPr/>
              </p:nvCxnSpPr>
              <p:spPr bwMode="auto">
                <a:xfrm flipV="1">
                  <a:off x="7020272" y="3331702"/>
                  <a:ext cx="72008" cy="31622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85" name="TextBox 84"/>
                <p:cNvSpPr txBox="1"/>
                <p:nvPr/>
              </p:nvSpPr>
              <p:spPr>
                <a:xfrm>
                  <a:off x="7164288" y="2780928"/>
                  <a:ext cx="1080120" cy="10772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Step 3:</a:t>
                  </a:r>
                </a:p>
                <a:p>
                  <a:r>
                    <a:rPr lang="en-US" sz="1600" dirty="0" err="1" smtClean="0"/>
                    <a:t>Subgraph</a:t>
                  </a:r>
                  <a:r>
                    <a:rPr lang="en-US" sz="1600" dirty="0" smtClean="0"/>
                    <a:t> testing</a:t>
                  </a:r>
                </a:p>
                <a:p>
                  <a:r>
                    <a:rPr lang="en-US" sz="1600" dirty="0" smtClean="0"/>
                    <a:t>(</a:t>
                  </a:r>
                  <a:r>
                    <a:rPr lang="en-US" sz="1600" dirty="0" err="1" smtClean="0"/>
                    <a:t>igraph</a:t>
                  </a:r>
                  <a:r>
                    <a:rPr lang="en-US" sz="1600" dirty="0" smtClean="0"/>
                    <a:t>)</a:t>
                  </a:r>
                </a:p>
              </p:txBody>
            </p:sp>
            <p:cxnSp>
              <p:nvCxnSpPr>
                <p:cNvPr id="93" name="Straight Arrow Connector 92"/>
                <p:cNvCxnSpPr/>
                <p:nvPr/>
              </p:nvCxnSpPr>
              <p:spPr bwMode="auto">
                <a:xfrm flipV="1">
                  <a:off x="3995936" y="4375296"/>
                  <a:ext cx="3384376" cy="565872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3" name="Straight Arrow Connector 102"/>
                <p:cNvCxnSpPr>
                  <a:endCxn id="76" idx="0"/>
                </p:cNvCxnSpPr>
                <p:nvPr/>
              </p:nvCxnSpPr>
              <p:spPr bwMode="auto">
                <a:xfrm>
                  <a:off x="3923928" y="1484784"/>
                  <a:ext cx="3690410" cy="664621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11" name="Snip Single Corner Rectangle 110"/>
                <p:cNvSpPr/>
                <p:nvPr/>
              </p:nvSpPr>
              <p:spPr bwMode="auto">
                <a:xfrm>
                  <a:off x="8316416" y="2674670"/>
                  <a:ext cx="792088" cy="1224136"/>
                </a:xfrm>
                <a:prstGeom prst="snip1Rect">
                  <a:avLst/>
                </a:prstGeom>
                <a:solidFill>
                  <a:schemeClr val="accent3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113" name="Straight Arrow Connector 112"/>
                <p:cNvCxnSpPr>
                  <a:endCxn id="112" idx="1"/>
                </p:cNvCxnSpPr>
                <p:nvPr/>
              </p:nvCxnSpPr>
              <p:spPr bwMode="auto">
                <a:xfrm flipV="1">
                  <a:off x="8136396" y="3229526"/>
                  <a:ext cx="180020" cy="57212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12" name="TextBox 111"/>
                <p:cNvSpPr txBox="1"/>
                <p:nvPr/>
              </p:nvSpPr>
              <p:spPr>
                <a:xfrm>
                  <a:off x="8316416" y="2814027"/>
                  <a:ext cx="864096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Output:</a:t>
                  </a:r>
                </a:p>
                <a:p>
                  <a:r>
                    <a:rPr lang="en-US" sz="1600" dirty="0" smtClean="0"/>
                    <a:t>Bug</a:t>
                  </a:r>
                </a:p>
                <a:p>
                  <a:r>
                    <a:rPr lang="en-US" sz="1600" dirty="0" smtClean="0"/>
                    <a:t>clones</a:t>
                  </a:r>
                  <a:endParaRPr lang="en-US" sz="1600" dirty="0"/>
                </a:p>
              </p:txBody>
            </p:sp>
          </p:grpSp>
          <p:sp>
            <p:nvSpPr>
              <p:cNvPr id="56" name="TextBox 55"/>
              <p:cNvSpPr txBox="1"/>
              <p:nvPr/>
            </p:nvSpPr>
            <p:spPr>
              <a:xfrm>
                <a:off x="4590989" y="5787675"/>
                <a:ext cx="39658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And also used in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subgraph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testing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110" name="Straight Arrow Connector 109"/>
            <p:cNvCxnSpPr>
              <a:endCxn id="76" idx="4"/>
            </p:cNvCxnSpPr>
            <p:nvPr/>
          </p:nvCxnSpPr>
          <p:spPr bwMode="auto">
            <a:xfrm flipV="1">
              <a:off x="6480212" y="4513998"/>
              <a:ext cx="1134126" cy="13632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" name="TextBox 4"/>
          <p:cNvSpPr txBox="1"/>
          <p:nvPr/>
        </p:nvSpPr>
        <p:spPr>
          <a:xfrm>
            <a:off x="526110" y="5511879"/>
            <a:ext cx="13230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Codesurfer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043608" y="4941169"/>
            <a:ext cx="648072" cy="570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endCxn id="80" idx="3"/>
          </p:cNvCxnSpPr>
          <p:nvPr/>
        </p:nvCxnSpPr>
        <p:spPr bwMode="auto">
          <a:xfrm flipV="1">
            <a:off x="1043608" y="2836963"/>
            <a:ext cx="533373" cy="26749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4711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433"/>
    </mc:Choice>
    <mc:Fallback xmlns="">
      <p:transition spd="slow" advTm="3524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Optimizations</a:t>
            </a:r>
            <a:r>
              <a:rPr lang="en-US" dirty="0"/>
              <a:t>: </a:t>
            </a:r>
            <a:r>
              <a:rPr lang="en-US" dirty="0" smtClean="0"/>
              <a:t>Reduce </a:t>
            </a:r>
            <a:r>
              <a:rPr lang="en-US" dirty="0"/>
              <a:t>the N in </a:t>
            </a:r>
            <a:r>
              <a:rPr lang="en-US" dirty="0" err="1" smtClean="0"/>
              <a:t>Subgraph</a:t>
            </a:r>
            <a:r>
              <a:rPr lang="en-US" dirty="0" smtClean="0"/>
              <a:t> Isomorphism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588" y="1997993"/>
            <a:ext cx="4343400" cy="115212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Prune System PDG</a:t>
            </a:r>
          </a:p>
          <a:p>
            <a:pPr lvl="1"/>
            <a:r>
              <a:rPr lang="en-US" kern="1200" dirty="0">
                <a:ea typeface="+mn-ea"/>
                <a:cs typeface="+mn-cs"/>
              </a:rPr>
              <a:t>Compare the start and end vertex kind and source text of edge of the System and Bug </a:t>
            </a:r>
            <a:r>
              <a:rPr lang="en-US" kern="1200" dirty="0" smtClean="0">
                <a:ea typeface="+mn-ea"/>
                <a:cs typeface="+mn-cs"/>
              </a:rPr>
              <a:t>PDG</a:t>
            </a:r>
            <a:endParaRPr lang="en-US" sz="1800" dirty="0"/>
          </a:p>
          <a:p>
            <a:pPr marL="184150" lvl="2" indent="-184150">
              <a:spcBef>
                <a:spcPct val="40000"/>
              </a:spcBef>
              <a:buFont typeface="Wingdings" pitchFamily="2" charset="2"/>
              <a:buChar char="§"/>
            </a:pPr>
            <a:endParaRPr lang="en-US" sz="1800" kern="12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C7004-D4D1-41A1-8552-8F6533475018}" type="slidenum">
              <a:rPr lang="en-GB" altLang="ja-JP" smtClean="0"/>
              <a:pPr/>
              <a:t>11</a:t>
            </a:fld>
            <a:endParaRPr lang="en-GB" altLang="ja-JP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79512" y="3124403"/>
            <a:ext cx="4343400" cy="1158399"/>
          </a:xfrm>
        </p:spPr>
        <p:txBody>
          <a:bodyPr/>
          <a:lstStyle/>
          <a:p>
            <a:pPr marL="0" lvl="2" indent="0">
              <a:spcBef>
                <a:spcPct val="40000"/>
              </a:spcBef>
              <a:buNone/>
            </a:pPr>
            <a:r>
              <a:rPr lang="en-US" sz="1800" kern="1200" dirty="0" smtClean="0"/>
              <a:t>2. Break </a:t>
            </a:r>
            <a:r>
              <a:rPr lang="en-US" sz="1800" kern="1200" dirty="0"/>
              <a:t>System </a:t>
            </a:r>
            <a:r>
              <a:rPr lang="en-US" sz="1800" kern="1200" dirty="0" smtClean="0"/>
              <a:t>PDG</a:t>
            </a:r>
          </a:p>
          <a:p>
            <a:pPr lvl="1"/>
            <a:r>
              <a:rPr lang="en-US" kern="1200" dirty="0">
                <a:ea typeface="+mn-ea"/>
                <a:cs typeface="+mn-cs"/>
              </a:rPr>
              <a:t>Use vertex kind info. of Bug PDG to choose only small sections of the System </a:t>
            </a:r>
            <a:r>
              <a:rPr lang="en-US" kern="1200" dirty="0" smtClean="0">
                <a:ea typeface="+mn-ea"/>
                <a:cs typeface="+mn-cs"/>
              </a:rPr>
              <a:t>PDG</a:t>
            </a:r>
            <a:endParaRPr lang="en-US" sz="1800" kern="1200" dirty="0"/>
          </a:p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179512" y="4476485"/>
            <a:ext cx="4343400" cy="353302"/>
          </a:xfrm>
        </p:spPr>
        <p:txBody>
          <a:bodyPr/>
          <a:lstStyle/>
          <a:p>
            <a:pPr marL="0" lvl="2" indent="0">
              <a:spcBef>
                <a:spcPct val="40000"/>
              </a:spcBef>
              <a:buNone/>
            </a:pPr>
            <a:r>
              <a:rPr lang="en-US" sz="1800" kern="1200" dirty="0" smtClean="0"/>
              <a:t>3. Exclude </a:t>
            </a:r>
            <a:r>
              <a:rPr lang="en-US" sz="1800" kern="1200" dirty="0"/>
              <a:t>irrelevant System </a:t>
            </a:r>
            <a:r>
              <a:rPr lang="en-US" sz="1800" kern="1200" dirty="0" smtClean="0"/>
              <a:t>PDG</a:t>
            </a:r>
            <a:endParaRPr lang="en-US" sz="1800" dirty="0"/>
          </a:p>
          <a:p>
            <a:pPr marL="184150" lvl="2" indent="-184150">
              <a:spcBef>
                <a:spcPct val="40000"/>
              </a:spcBef>
              <a:buFont typeface="Wingdings" pitchFamily="2" charset="2"/>
              <a:buChar char="§"/>
            </a:pPr>
            <a:endParaRPr lang="en-US" sz="1800" kern="1200" dirty="0"/>
          </a:p>
          <a:p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79512" y="5091455"/>
            <a:ext cx="4343400" cy="432048"/>
          </a:xfrm>
        </p:spPr>
        <p:txBody>
          <a:bodyPr/>
          <a:lstStyle/>
          <a:p>
            <a:pPr marL="0" lvl="2" indent="0">
              <a:spcBef>
                <a:spcPct val="40000"/>
              </a:spcBef>
              <a:buNone/>
            </a:pPr>
            <a:r>
              <a:rPr lang="en-US" sz="1800" kern="1200" dirty="0" smtClean="0"/>
              <a:t>4. Break </a:t>
            </a:r>
            <a:r>
              <a:rPr lang="en-US" sz="1800" kern="1200" dirty="0"/>
              <a:t>Bug PDG</a:t>
            </a:r>
          </a:p>
          <a:p>
            <a:pPr marL="0" lvl="2" indent="0">
              <a:spcBef>
                <a:spcPct val="40000"/>
              </a:spcBef>
              <a:buNone/>
            </a:pPr>
            <a:endParaRPr lang="en-US" sz="1800" dirty="0"/>
          </a:p>
          <a:p>
            <a:pPr marL="184150" lvl="2" indent="-184150">
              <a:spcBef>
                <a:spcPct val="40000"/>
              </a:spcBef>
              <a:buFont typeface="Wingdings" pitchFamily="2" charset="2"/>
              <a:buChar char="§"/>
            </a:pPr>
            <a:endParaRPr lang="en-US" sz="1800" kern="1200" dirty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052735"/>
            <a:ext cx="8911208" cy="7920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vert="horz" wrap="square" lIns="61200" tIns="0" rIns="61200" bIns="0" numCol="1" anchor="t" anchorCtr="0" compatLnSpc="1">
            <a:prstTxWarp prst="textNoShape">
              <a:avLst/>
            </a:prstTxWarp>
          </a:bodyPr>
          <a:lstStyle>
            <a:lvl1pPr marL="184150" indent="-184150" algn="l" rtl="0" eaLnBrk="1" fontAlgn="base" hangingPunct="1">
              <a:spcBef>
                <a:spcPct val="40000"/>
              </a:spcBef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54013" indent="-16827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600">
                <a:solidFill>
                  <a:schemeClr val="tx2"/>
                </a:solidFill>
                <a:latin typeface="+mn-lt"/>
              </a:defRPr>
            </a:lvl2pPr>
            <a:lvl3pPr marL="546100" indent="-19050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3pPr>
            <a:lvl4pPr marL="722313" indent="-17462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4pPr>
            <a:lvl5pPr marL="9064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5pPr>
            <a:lvl6pPr marL="13636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6pPr>
            <a:lvl7pPr marL="18208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7pPr>
            <a:lvl8pPr marL="22780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8pPr>
            <a:lvl9pPr marL="27352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9pPr>
          </a:lstStyle>
          <a:p>
            <a:pPr marL="184150" lvl="2" indent="-184150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1800" dirty="0" smtClean="0"/>
              <a:t>Isomorphism </a:t>
            </a:r>
            <a:r>
              <a:rPr lang="en-US" sz="1800" dirty="0"/>
              <a:t>requires graph structure, vertex kind, and source text to match</a:t>
            </a:r>
          </a:p>
          <a:p>
            <a:pPr marL="184150" lvl="2" indent="-184150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1800" dirty="0"/>
              <a:t>More than 88% of the bugs cover </a:t>
            </a:r>
            <a:r>
              <a:rPr lang="en-US" sz="1800" dirty="0" smtClean="0"/>
              <a:t>≤ 4 lines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TextBox 35"/>
          <p:cNvSpPr txBox="1">
            <a:spLocks noChangeArrowheads="1"/>
          </p:cNvSpPr>
          <p:nvPr/>
        </p:nvSpPr>
        <p:spPr bwMode="auto">
          <a:xfrm>
            <a:off x="4693018" y="4696885"/>
            <a:ext cx="10399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200" dirty="0" smtClean="0">
                <a:solidFill>
                  <a:schemeClr val="tx2"/>
                </a:solidFill>
                <a:latin typeface="+mn-lt"/>
              </a:rPr>
              <a:t>Bug PDG</a:t>
            </a:r>
            <a:endParaRPr lang="nb-NO" sz="1200" dirty="0">
              <a:solidFill>
                <a:schemeClr val="tx2"/>
              </a:solidFill>
              <a:latin typeface="+mn-lt"/>
            </a:endParaRPr>
          </a:p>
          <a:p>
            <a:r>
              <a:rPr lang="nb-NO" sz="1200" dirty="0" smtClean="0">
                <a:solidFill>
                  <a:schemeClr val="tx2"/>
                </a:solidFill>
                <a:latin typeface="+mn-lt"/>
              </a:rPr>
              <a:t>radius = </a:t>
            </a:r>
            <a:r>
              <a:rPr lang="nb-NO" sz="1200" dirty="0">
                <a:solidFill>
                  <a:schemeClr val="tx2"/>
                </a:solidFill>
                <a:latin typeface="+mn-lt"/>
              </a:rPr>
              <a:t>2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706554" y="2954734"/>
            <a:ext cx="214313" cy="1698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grpSp>
        <p:nvGrpSpPr>
          <p:cNvPr id="2048" name="Group 2047"/>
          <p:cNvGrpSpPr/>
          <p:nvPr/>
        </p:nvGrpSpPr>
        <p:grpSpPr>
          <a:xfrm>
            <a:off x="4654278" y="2276872"/>
            <a:ext cx="1012714" cy="2373313"/>
            <a:chOff x="4654277" y="2276872"/>
            <a:chExt cx="1285875" cy="2373313"/>
          </a:xfrm>
        </p:grpSpPr>
        <p:sp>
          <p:nvSpPr>
            <p:cNvPr id="14" name="Oval 13"/>
            <p:cNvSpPr/>
            <p:nvPr/>
          </p:nvSpPr>
          <p:spPr bwMode="auto">
            <a:xfrm>
              <a:off x="4777991" y="2446734"/>
              <a:ext cx="214313" cy="1698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5278054" y="2870597"/>
              <a:ext cx="214313" cy="1698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5278054" y="3378597"/>
              <a:ext cx="214313" cy="1698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5420929" y="2530872"/>
              <a:ext cx="214313" cy="1698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635241" y="3210322"/>
              <a:ext cx="214313" cy="16827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5492366" y="4226322"/>
              <a:ext cx="214313" cy="1698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654277" y="2276872"/>
              <a:ext cx="1285875" cy="23733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cxnSp>
          <p:nvCxnSpPr>
            <p:cNvPr id="22" name="Straight Arrow Connector 21"/>
            <p:cNvCxnSpPr>
              <a:stCxn id="14" idx="4"/>
              <a:endCxn id="16" idx="0"/>
            </p:cNvCxnSpPr>
            <p:nvPr/>
          </p:nvCxnSpPr>
          <p:spPr bwMode="auto">
            <a:xfrm rot="5400000">
              <a:off x="4681153" y="2749947"/>
              <a:ext cx="338138" cy="7143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4" idx="4"/>
              <a:endCxn id="18" idx="2"/>
            </p:cNvCxnSpPr>
            <p:nvPr/>
          </p:nvCxnSpPr>
          <p:spPr bwMode="auto">
            <a:xfrm rot="16200000" flipH="1">
              <a:off x="5157403" y="2346722"/>
              <a:ext cx="1588" cy="53657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4" idx="4"/>
              <a:endCxn id="15" idx="1"/>
            </p:cNvCxnSpPr>
            <p:nvPr/>
          </p:nvCxnSpPr>
          <p:spPr bwMode="auto">
            <a:xfrm rot="16200000" flipH="1">
              <a:off x="4958966" y="2543572"/>
              <a:ext cx="279400" cy="423863"/>
            </a:xfrm>
            <a:prstGeom prst="straightConnector1">
              <a:avLst/>
            </a:prstGeom>
            <a:ln w="19050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5" idx="3"/>
              <a:endCxn id="16" idx="6"/>
            </p:cNvCxnSpPr>
            <p:nvPr/>
          </p:nvCxnSpPr>
          <p:spPr bwMode="auto">
            <a:xfrm rot="5400000">
              <a:off x="5103428" y="2832497"/>
              <a:ext cx="25400" cy="388938"/>
            </a:xfrm>
            <a:prstGeom prst="straightConnector1">
              <a:avLst/>
            </a:prstGeom>
            <a:ln w="19050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4"/>
              <a:endCxn id="17" idx="0"/>
            </p:cNvCxnSpPr>
            <p:nvPr/>
          </p:nvCxnSpPr>
          <p:spPr bwMode="auto">
            <a:xfrm rot="5400000">
              <a:off x="5214553" y="3213497"/>
              <a:ext cx="339725" cy="1588"/>
            </a:xfrm>
            <a:prstGeom prst="straightConnector1">
              <a:avLst/>
            </a:prstGeom>
            <a:ln w="19050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5" idx="5"/>
              <a:endCxn id="19" idx="1"/>
            </p:cNvCxnSpPr>
            <p:nvPr/>
          </p:nvCxnSpPr>
          <p:spPr bwMode="auto">
            <a:xfrm>
              <a:off x="5460982" y="3015584"/>
              <a:ext cx="205644" cy="21938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9" idx="4"/>
              <a:endCxn id="20" idx="7"/>
            </p:cNvCxnSpPr>
            <p:nvPr/>
          </p:nvCxnSpPr>
          <p:spPr bwMode="auto">
            <a:xfrm rot="5400000">
              <a:off x="5273291" y="3781822"/>
              <a:ext cx="873125" cy="6667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0" name="Group 2059"/>
          <p:cNvGrpSpPr/>
          <p:nvPr/>
        </p:nvGrpSpPr>
        <p:grpSpPr>
          <a:xfrm>
            <a:off x="6612891" y="4327151"/>
            <a:ext cx="582712" cy="982421"/>
            <a:chOff x="6612891" y="4327151"/>
            <a:chExt cx="582712" cy="982421"/>
          </a:xfrm>
        </p:grpSpPr>
        <p:sp>
          <p:nvSpPr>
            <p:cNvPr id="165" name="Oval 164"/>
            <p:cNvSpPr/>
            <p:nvPr/>
          </p:nvSpPr>
          <p:spPr bwMode="auto">
            <a:xfrm>
              <a:off x="7062044" y="4327151"/>
              <a:ext cx="133559" cy="12619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sp>
          <p:nvSpPr>
            <p:cNvPr id="170" name="Oval 169"/>
            <p:cNvSpPr/>
            <p:nvPr/>
          </p:nvSpPr>
          <p:spPr bwMode="auto">
            <a:xfrm>
              <a:off x="6972015" y="4809516"/>
              <a:ext cx="133559" cy="1250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sp>
          <p:nvSpPr>
            <p:cNvPr id="173" name="Oval 172"/>
            <p:cNvSpPr/>
            <p:nvPr/>
          </p:nvSpPr>
          <p:spPr bwMode="auto">
            <a:xfrm>
              <a:off x="7017524" y="5183378"/>
              <a:ext cx="133559" cy="12619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6612891" y="5076055"/>
              <a:ext cx="133559" cy="12619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cxnSp>
          <p:nvCxnSpPr>
            <p:cNvPr id="190" name="Straight Arrow Connector 189"/>
            <p:cNvCxnSpPr>
              <a:endCxn id="170" idx="0"/>
            </p:cNvCxnSpPr>
            <p:nvPr/>
          </p:nvCxnSpPr>
          <p:spPr bwMode="auto">
            <a:xfrm rot="5400000">
              <a:off x="6885405" y="4578923"/>
              <a:ext cx="375042" cy="67274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>
              <a:endCxn id="170" idx="2"/>
            </p:cNvCxnSpPr>
            <p:nvPr/>
          </p:nvCxnSpPr>
          <p:spPr bwMode="auto">
            <a:xfrm>
              <a:off x="6695005" y="4594870"/>
              <a:ext cx="269096" cy="277154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Arrow Connector 193"/>
            <p:cNvCxnSpPr>
              <a:endCxn id="174" idx="0"/>
            </p:cNvCxnSpPr>
            <p:nvPr/>
          </p:nvCxnSpPr>
          <p:spPr bwMode="auto">
            <a:xfrm rot="5400000">
              <a:off x="6451444" y="4815240"/>
              <a:ext cx="481186" cy="22755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Arrow Connector 194"/>
            <p:cNvCxnSpPr>
              <a:stCxn id="170" idx="4"/>
              <a:endCxn id="173" idx="0"/>
            </p:cNvCxnSpPr>
            <p:nvPr/>
          </p:nvCxnSpPr>
          <p:spPr bwMode="auto">
            <a:xfrm>
              <a:off x="7038795" y="4934530"/>
              <a:ext cx="45509" cy="24884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Rectangle 126"/>
          <p:cNvSpPr/>
          <p:nvPr/>
        </p:nvSpPr>
        <p:spPr bwMode="auto">
          <a:xfrm>
            <a:off x="5940152" y="1895276"/>
            <a:ext cx="3006552" cy="39119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grpSp>
        <p:nvGrpSpPr>
          <p:cNvPr id="2058" name="Group 2057"/>
          <p:cNvGrpSpPr/>
          <p:nvPr/>
        </p:nvGrpSpPr>
        <p:grpSpPr>
          <a:xfrm>
            <a:off x="7123382" y="2209581"/>
            <a:ext cx="489715" cy="377990"/>
            <a:chOff x="7123382" y="2209581"/>
            <a:chExt cx="489715" cy="377990"/>
          </a:xfrm>
        </p:grpSpPr>
        <p:sp>
          <p:nvSpPr>
            <p:cNvPr id="120" name="Oval 119"/>
            <p:cNvSpPr/>
            <p:nvPr/>
          </p:nvSpPr>
          <p:spPr bwMode="auto">
            <a:xfrm>
              <a:off x="7479538" y="2398870"/>
              <a:ext cx="133559" cy="12619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sp>
          <p:nvSpPr>
            <p:cNvPr id="121" name="Oval 120"/>
            <p:cNvSpPr/>
            <p:nvPr/>
          </p:nvSpPr>
          <p:spPr bwMode="auto">
            <a:xfrm>
              <a:off x="7123382" y="2461377"/>
              <a:ext cx="133559" cy="12619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cxnSp>
          <p:nvCxnSpPr>
            <p:cNvPr id="130" name="Straight Arrow Connector 129"/>
            <p:cNvCxnSpPr>
              <a:stCxn id="119" idx="4"/>
              <a:endCxn id="120" idx="1"/>
            </p:cNvCxnSpPr>
            <p:nvPr/>
          </p:nvCxnSpPr>
          <p:spPr bwMode="auto">
            <a:xfrm rot="16200000" flipH="1">
              <a:off x="7263959" y="2181291"/>
              <a:ext cx="207570" cy="264149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120" idx="3"/>
              <a:endCxn id="121" idx="6"/>
            </p:cNvCxnSpPr>
            <p:nvPr/>
          </p:nvCxnSpPr>
          <p:spPr bwMode="auto">
            <a:xfrm rot="5400000">
              <a:off x="7369192" y="2393847"/>
              <a:ext cx="18870" cy="242384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>
              <a:stCxn id="119" idx="4"/>
              <a:endCxn id="121" idx="0"/>
            </p:cNvCxnSpPr>
            <p:nvPr/>
          </p:nvCxnSpPr>
          <p:spPr bwMode="auto">
            <a:xfrm rot="5400000">
              <a:off x="7087311" y="2313514"/>
              <a:ext cx="251208" cy="4452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Oval 135"/>
          <p:cNvSpPr/>
          <p:nvPr/>
        </p:nvSpPr>
        <p:spPr bwMode="auto">
          <a:xfrm>
            <a:off x="7568577" y="3658445"/>
            <a:ext cx="133559" cy="1261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137" name="Oval 136"/>
          <p:cNvSpPr/>
          <p:nvPr/>
        </p:nvSpPr>
        <p:spPr bwMode="auto">
          <a:xfrm>
            <a:off x="7880214" y="3973338"/>
            <a:ext cx="133559" cy="1250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138" name="Oval 137"/>
          <p:cNvSpPr/>
          <p:nvPr/>
        </p:nvSpPr>
        <p:spPr bwMode="auto">
          <a:xfrm>
            <a:off x="7524057" y="4035845"/>
            <a:ext cx="133559" cy="1261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139" name="Oval 138"/>
          <p:cNvSpPr/>
          <p:nvPr/>
        </p:nvSpPr>
        <p:spPr bwMode="auto">
          <a:xfrm>
            <a:off x="7880214" y="4350738"/>
            <a:ext cx="133559" cy="1261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140" name="Oval 139"/>
          <p:cNvSpPr/>
          <p:nvPr/>
        </p:nvSpPr>
        <p:spPr bwMode="auto">
          <a:xfrm>
            <a:off x="7969253" y="3720951"/>
            <a:ext cx="133559" cy="1261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141" name="Oval 140"/>
          <p:cNvSpPr/>
          <p:nvPr/>
        </p:nvSpPr>
        <p:spPr bwMode="auto">
          <a:xfrm>
            <a:off x="8102811" y="4224545"/>
            <a:ext cx="133559" cy="1261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142" name="Oval 141"/>
          <p:cNvSpPr/>
          <p:nvPr/>
        </p:nvSpPr>
        <p:spPr bwMode="auto">
          <a:xfrm>
            <a:off x="7657616" y="4603125"/>
            <a:ext cx="133559" cy="1250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143" name="Oval 142"/>
          <p:cNvSpPr/>
          <p:nvPr/>
        </p:nvSpPr>
        <p:spPr bwMode="auto">
          <a:xfrm>
            <a:off x="8013772" y="4916839"/>
            <a:ext cx="133559" cy="1261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cxnSp>
        <p:nvCxnSpPr>
          <p:cNvPr id="144" name="Straight Arrow Connector 143"/>
          <p:cNvCxnSpPr>
            <a:stCxn id="137" idx="3"/>
            <a:endCxn id="138" idx="6"/>
          </p:cNvCxnSpPr>
          <p:nvPr/>
        </p:nvCxnSpPr>
        <p:spPr bwMode="auto">
          <a:xfrm rot="5400000">
            <a:off x="7769963" y="3968314"/>
            <a:ext cx="17691" cy="242384"/>
          </a:xfrm>
          <a:prstGeom prst="straightConnector1">
            <a:avLst/>
          </a:prstGeom>
          <a:ln w="190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36" idx="6"/>
            <a:endCxn id="140" idx="2"/>
          </p:cNvCxnSpPr>
          <p:nvPr/>
        </p:nvCxnSpPr>
        <p:spPr bwMode="auto">
          <a:xfrm>
            <a:off x="7702135" y="3720951"/>
            <a:ext cx="267117" cy="63686"/>
          </a:xfrm>
          <a:prstGeom prst="straightConnector1">
            <a:avLst/>
          </a:prstGeom>
          <a:ln w="190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36" idx="4"/>
            <a:endCxn id="138" idx="7"/>
          </p:cNvCxnSpPr>
          <p:nvPr/>
        </p:nvCxnSpPr>
        <p:spPr bwMode="auto">
          <a:xfrm rot="16200000" flipH="1">
            <a:off x="7502296" y="3918193"/>
            <a:ext cx="270078" cy="296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40" idx="4"/>
            <a:endCxn id="137" idx="7"/>
          </p:cNvCxnSpPr>
          <p:nvPr/>
        </p:nvCxnSpPr>
        <p:spPr bwMode="auto">
          <a:xfrm rot="5400000">
            <a:off x="7943809" y="3898311"/>
            <a:ext cx="143884" cy="4155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37" idx="5"/>
            <a:endCxn id="141" idx="2"/>
          </p:cNvCxnSpPr>
          <p:nvPr/>
        </p:nvCxnSpPr>
        <p:spPr bwMode="auto">
          <a:xfrm rot="16200000" flipH="1">
            <a:off x="7945602" y="4129938"/>
            <a:ext cx="207570" cy="1078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137" idx="4"/>
            <a:endCxn id="139" idx="0"/>
          </p:cNvCxnSpPr>
          <p:nvPr/>
        </p:nvCxnSpPr>
        <p:spPr bwMode="auto">
          <a:xfrm rot="5400000">
            <a:off x="7821294" y="4225819"/>
            <a:ext cx="252387" cy="9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139" idx="4"/>
            <a:endCxn id="142" idx="7"/>
          </p:cNvCxnSpPr>
          <p:nvPr/>
        </p:nvCxnSpPr>
        <p:spPr bwMode="auto">
          <a:xfrm rot="5400000">
            <a:off x="7788485" y="4461908"/>
            <a:ext cx="143884" cy="17511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39" idx="4"/>
            <a:endCxn id="143" idx="0"/>
          </p:cNvCxnSpPr>
          <p:nvPr/>
        </p:nvCxnSpPr>
        <p:spPr bwMode="auto">
          <a:xfrm rot="16200000" flipH="1">
            <a:off x="7794313" y="4630106"/>
            <a:ext cx="439908" cy="133559"/>
          </a:xfrm>
          <a:prstGeom prst="straightConnector1">
            <a:avLst/>
          </a:prstGeom>
          <a:ln w="190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 167"/>
          <p:cNvSpPr/>
          <p:nvPr/>
        </p:nvSpPr>
        <p:spPr bwMode="auto">
          <a:xfrm>
            <a:off x="7286620" y="4755265"/>
            <a:ext cx="133559" cy="1261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175" name="Oval 174"/>
          <p:cNvSpPr/>
          <p:nvPr/>
        </p:nvSpPr>
        <p:spPr bwMode="auto">
          <a:xfrm>
            <a:off x="8273964" y="5290702"/>
            <a:ext cx="133559" cy="1261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177" name="Oval 176"/>
          <p:cNvSpPr/>
          <p:nvPr/>
        </p:nvSpPr>
        <p:spPr bwMode="auto">
          <a:xfrm>
            <a:off x="8632099" y="4594870"/>
            <a:ext cx="133559" cy="1261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grpSp>
        <p:nvGrpSpPr>
          <p:cNvPr id="2064" name="Group 2063"/>
          <p:cNvGrpSpPr/>
          <p:nvPr/>
        </p:nvGrpSpPr>
        <p:grpSpPr>
          <a:xfrm>
            <a:off x="6612891" y="2766836"/>
            <a:ext cx="1133764" cy="1846904"/>
            <a:chOff x="6612891" y="2766836"/>
            <a:chExt cx="1133764" cy="1846904"/>
          </a:xfrm>
        </p:grpSpPr>
        <p:sp>
          <p:nvSpPr>
            <p:cNvPr id="167" name="Oval 166"/>
            <p:cNvSpPr/>
            <p:nvPr/>
          </p:nvSpPr>
          <p:spPr bwMode="auto">
            <a:xfrm>
              <a:off x="6612891" y="4487546"/>
              <a:ext cx="133559" cy="12619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sp>
          <p:nvSpPr>
            <p:cNvPr id="126" name="Oval 125"/>
            <p:cNvSpPr/>
            <p:nvPr/>
          </p:nvSpPr>
          <p:spPr bwMode="auto">
            <a:xfrm>
              <a:off x="7613096" y="3343551"/>
              <a:ext cx="133559" cy="12619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cxnSp>
          <p:nvCxnSpPr>
            <p:cNvPr id="149" name="Straight Arrow Connector 148"/>
            <p:cNvCxnSpPr>
              <a:stCxn id="126" idx="4"/>
              <a:endCxn id="136" idx="7"/>
            </p:cNvCxnSpPr>
            <p:nvPr/>
          </p:nvCxnSpPr>
          <p:spPr bwMode="auto">
            <a:xfrm rot="16200000" flipH="1">
              <a:off x="7578659" y="3571456"/>
              <a:ext cx="206391" cy="2968"/>
            </a:xfrm>
            <a:prstGeom prst="straightConnector1">
              <a:avLst/>
            </a:prstGeom>
            <a:ln w="19050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Oval 159"/>
            <p:cNvSpPr/>
            <p:nvPr/>
          </p:nvSpPr>
          <p:spPr bwMode="auto">
            <a:xfrm>
              <a:off x="6927496" y="3311708"/>
              <a:ext cx="133559" cy="1250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sp>
          <p:nvSpPr>
            <p:cNvPr id="163" name="Oval 162"/>
            <p:cNvSpPr/>
            <p:nvPr/>
          </p:nvSpPr>
          <p:spPr bwMode="auto">
            <a:xfrm>
              <a:off x="6837467" y="3685570"/>
              <a:ext cx="133559" cy="12619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sp>
          <p:nvSpPr>
            <p:cNvPr id="166" name="Oval 165"/>
            <p:cNvSpPr/>
            <p:nvPr/>
          </p:nvSpPr>
          <p:spPr bwMode="auto">
            <a:xfrm>
              <a:off x="6612891" y="4113684"/>
              <a:ext cx="133559" cy="12619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cxnSp>
          <p:nvCxnSpPr>
            <p:cNvPr id="180" name="Straight Arrow Connector 179"/>
            <p:cNvCxnSpPr>
              <a:endCxn id="126" idx="1"/>
            </p:cNvCxnSpPr>
            <p:nvPr/>
          </p:nvCxnSpPr>
          <p:spPr bwMode="auto">
            <a:xfrm>
              <a:off x="7016535" y="2766836"/>
              <a:ext cx="616120" cy="595196"/>
            </a:xfrm>
            <a:prstGeom prst="straightConnector1">
              <a:avLst/>
            </a:prstGeom>
            <a:ln w="19050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>
              <a:stCxn id="159" idx="4"/>
              <a:endCxn id="160" idx="7"/>
            </p:cNvCxnSpPr>
            <p:nvPr/>
          </p:nvCxnSpPr>
          <p:spPr bwMode="auto">
            <a:xfrm>
              <a:off x="6994276" y="2795141"/>
              <a:ext cx="47220" cy="534875"/>
            </a:xfrm>
            <a:prstGeom prst="straightConnector1">
              <a:avLst/>
            </a:prstGeom>
            <a:ln w="19050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/>
            <p:nvPr/>
          </p:nvCxnSpPr>
          <p:spPr bwMode="auto">
            <a:xfrm rot="5400000">
              <a:off x="6824057" y="3524733"/>
              <a:ext cx="252387" cy="4452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>
              <a:endCxn id="166" idx="7"/>
            </p:cNvCxnSpPr>
            <p:nvPr/>
          </p:nvCxnSpPr>
          <p:spPr bwMode="auto">
            <a:xfrm rot="5400000">
              <a:off x="6612235" y="3897792"/>
              <a:ext cx="339660" cy="109815"/>
            </a:xfrm>
            <a:prstGeom prst="straightConnector1">
              <a:avLst/>
            </a:prstGeom>
            <a:ln w="19050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/>
            <p:nvPr/>
          </p:nvCxnSpPr>
          <p:spPr bwMode="auto">
            <a:xfrm rot="5400000">
              <a:off x="6555056" y="4324351"/>
              <a:ext cx="251208" cy="4452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8" name="Straight Arrow Connector 197"/>
          <p:cNvCxnSpPr>
            <a:endCxn id="168" idx="7"/>
          </p:cNvCxnSpPr>
          <p:nvPr/>
        </p:nvCxnSpPr>
        <p:spPr bwMode="auto">
          <a:xfrm rot="5400000">
            <a:off x="7174364" y="4383349"/>
            <a:ext cx="607379" cy="155324"/>
          </a:xfrm>
          <a:prstGeom prst="straightConnector1">
            <a:avLst/>
          </a:prstGeom>
          <a:ln w="190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142" idx="2"/>
          </p:cNvCxnSpPr>
          <p:nvPr/>
        </p:nvCxnSpPr>
        <p:spPr bwMode="auto">
          <a:xfrm rot="10800000" flipV="1">
            <a:off x="7413253" y="4665632"/>
            <a:ext cx="236448" cy="1816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endCxn id="175" idx="0"/>
          </p:cNvCxnSpPr>
          <p:nvPr/>
        </p:nvCxnSpPr>
        <p:spPr bwMode="auto">
          <a:xfrm rot="16200000" flipH="1">
            <a:off x="7807937" y="4747871"/>
            <a:ext cx="909300" cy="156313"/>
          </a:xfrm>
          <a:prstGeom prst="straightConnector1">
            <a:avLst/>
          </a:prstGeom>
          <a:ln w="190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endCxn id="177" idx="1"/>
          </p:cNvCxnSpPr>
          <p:nvPr/>
        </p:nvCxnSpPr>
        <p:spPr bwMode="auto">
          <a:xfrm>
            <a:off x="8183936" y="4317716"/>
            <a:ext cx="467950" cy="28658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Freeform 122"/>
          <p:cNvSpPr>
            <a:spLocks/>
          </p:cNvSpPr>
          <p:nvPr/>
        </p:nvSpPr>
        <p:spPr bwMode="auto">
          <a:xfrm>
            <a:off x="7224293" y="3469744"/>
            <a:ext cx="1662062" cy="2070986"/>
          </a:xfrm>
          <a:custGeom>
            <a:avLst/>
            <a:gdLst/>
            <a:ahLst/>
            <a:cxnLst>
              <a:cxn ang="0">
                <a:pos x="54" y="950"/>
              </a:cxn>
              <a:cxn ang="0">
                <a:pos x="109" y="801"/>
              </a:cxn>
              <a:cxn ang="0">
                <a:pos x="115" y="571"/>
              </a:cxn>
              <a:cxn ang="0">
                <a:pos x="129" y="530"/>
              </a:cxn>
              <a:cxn ang="0">
                <a:pos x="163" y="422"/>
              </a:cxn>
              <a:cxn ang="0">
                <a:pos x="183" y="354"/>
              </a:cxn>
              <a:cxn ang="0">
                <a:pos x="217" y="279"/>
              </a:cxn>
              <a:cxn ang="0">
                <a:pos x="759" y="124"/>
              </a:cxn>
              <a:cxn ang="0">
                <a:pos x="949" y="103"/>
              </a:cxn>
              <a:cxn ang="0">
                <a:pos x="976" y="63"/>
              </a:cxn>
              <a:cxn ang="0">
                <a:pos x="1023" y="29"/>
              </a:cxn>
              <a:cxn ang="0">
                <a:pos x="1037" y="8"/>
              </a:cxn>
              <a:cxn ang="0">
                <a:pos x="1172" y="49"/>
              </a:cxn>
              <a:cxn ang="0">
                <a:pos x="1206" y="110"/>
              </a:cxn>
              <a:cxn ang="0">
                <a:pos x="1274" y="212"/>
              </a:cxn>
              <a:cxn ang="0">
                <a:pos x="1416" y="415"/>
              </a:cxn>
              <a:cxn ang="0">
                <a:pos x="1450" y="462"/>
              </a:cxn>
              <a:cxn ang="0">
                <a:pos x="1457" y="483"/>
              </a:cxn>
              <a:cxn ang="0">
                <a:pos x="1471" y="510"/>
              </a:cxn>
              <a:cxn ang="0">
                <a:pos x="1491" y="530"/>
              </a:cxn>
              <a:cxn ang="0">
                <a:pos x="1586" y="706"/>
              </a:cxn>
              <a:cxn ang="0">
                <a:pos x="1627" y="835"/>
              </a:cxn>
              <a:cxn ang="0">
                <a:pos x="1654" y="1072"/>
              </a:cxn>
              <a:cxn ang="0">
                <a:pos x="1674" y="1181"/>
              </a:cxn>
              <a:cxn ang="0">
                <a:pos x="1627" y="1540"/>
              </a:cxn>
              <a:cxn ang="0">
                <a:pos x="1532" y="1655"/>
              </a:cxn>
              <a:cxn ang="0">
                <a:pos x="1491" y="1689"/>
              </a:cxn>
              <a:cxn ang="0">
                <a:pos x="1416" y="1702"/>
              </a:cxn>
              <a:cxn ang="0">
                <a:pos x="1247" y="1750"/>
              </a:cxn>
              <a:cxn ang="0">
                <a:pos x="1071" y="1777"/>
              </a:cxn>
              <a:cxn ang="0">
                <a:pos x="908" y="1736"/>
              </a:cxn>
              <a:cxn ang="0">
                <a:pos x="847" y="1716"/>
              </a:cxn>
              <a:cxn ang="0">
                <a:pos x="793" y="1662"/>
              </a:cxn>
              <a:cxn ang="0">
                <a:pos x="746" y="1594"/>
              </a:cxn>
              <a:cxn ang="0">
                <a:pos x="698" y="1553"/>
              </a:cxn>
              <a:cxn ang="0">
                <a:pos x="657" y="1513"/>
              </a:cxn>
              <a:cxn ang="0">
                <a:pos x="454" y="1323"/>
              </a:cxn>
              <a:cxn ang="0">
                <a:pos x="88" y="1248"/>
              </a:cxn>
              <a:cxn ang="0">
                <a:pos x="41" y="1181"/>
              </a:cxn>
              <a:cxn ang="0">
                <a:pos x="0" y="1120"/>
              </a:cxn>
              <a:cxn ang="0">
                <a:pos x="20" y="984"/>
              </a:cxn>
              <a:cxn ang="0">
                <a:pos x="48" y="943"/>
              </a:cxn>
              <a:cxn ang="0">
                <a:pos x="88" y="910"/>
              </a:cxn>
              <a:cxn ang="0">
                <a:pos x="88" y="869"/>
              </a:cxn>
            </a:cxnLst>
            <a:rect l="0" t="0" r="r" b="b"/>
            <a:pathLst>
              <a:path w="1680" h="1782">
                <a:moveTo>
                  <a:pt x="54" y="950"/>
                </a:moveTo>
                <a:cubicBezTo>
                  <a:pt x="79" y="902"/>
                  <a:pt x="92" y="852"/>
                  <a:pt x="109" y="801"/>
                </a:cubicBezTo>
                <a:cubicBezTo>
                  <a:pt x="111" y="724"/>
                  <a:pt x="109" y="647"/>
                  <a:pt x="115" y="571"/>
                </a:cubicBezTo>
                <a:cubicBezTo>
                  <a:pt x="116" y="557"/>
                  <a:pt x="129" y="530"/>
                  <a:pt x="129" y="530"/>
                </a:cubicBezTo>
                <a:cubicBezTo>
                  <a:pt x="136" y="488"/>
                  <a:pt x="146" y="460"/>
                  <a:pt x="163" y="422"/>
                </a:cubicBezTo>
                <a:cubicBezTo>
                  <a:pt x="172" y="400"/>
                  <a:pt x="174" y="375"/>
                  <a:pt x="183" y="354"/>
                </a:cubicBezTo>
                <a:cubicBezTo>
                  <a:pt x="195" y="327"/>
                  <a:pt x="210" y="309"/>
                  <a:pt x="217" y="279"/>
                </a:cubicBezTo>
                <a:cubicBezTo>
                  <a:pt x="246" y="3"/>
                  <a:pt x="480" y="128"/>
                  <a:pt x="759" y="124"/>
                </a:cubicBezTo>
                <a:cubicBezTo>
                  <a:pt x="825" y="101"/>
                  <a:pt x="867" y="107"/>
                  <a:pt x="949" y="103"/>
                </a:cubicBezTo>
                <a:cubicBezTo>
                  <a:pt x="1001" y="69"/>
                  <a:pt x="938" y="116"/>
                  <a:pt x="976" y="63"/>
                </a:cubicBezTo>
                <a:cubicBezTo>
                  <a:pt x="982" y="55"/>
                  <a:pt x="1013" y="36"/>
                  <a:pt x="1023" y="29"/>
                </a:cubicBezTo>
                <a:cubicBezTo>
                  <a:pt x="1028" y="22"/>
                  <a:pt x="1029" y="10"/>
                  <a:pt x="1037" y="8"/>
                </a:cubicBezTo>
                <a:cubicBezTo>
                  <a:pt x="1070" y="0"/>
                  <a:pt x="1144" y="30"/>
                  <a:pt x="1172" y="49"/>
                </a:cubicBezTo>
                <a:cubicBezTo>
                  <a:pt x="1180" y="71"/>
                  <a:pt x="1206" y="110"/>
                  <a:pt x="1206" y="110"/>
                </a:cubicBezTo>
                <a:cubicBezTo>
                  <a:pt x="1216" y="150"/>
                  <a:pt x="1249" y="178"/>
                  <a:pt x="1274" y="212"/>
                </a:cubicBezTo>
                <a:cubicBezTo>
                  <a:pt x="1323" y="278"/>
                  <a:pt x="1367" y="349"/>
                  <a:pt x="1416" y="415"/>
                </a:cubicBezTo>
                <a:cubicBezTo>
                  <a:pt x="1432" y="461"/>
                  <a:pt x="1409" y="404"/>
                  <a:pt x="1450" y="462"/>
                </a:cubicBezTo>
                <a:cubicBezTo>
                  <a:pt x="1454" y="468"/>
                  <a:pt x="1454" y="476"/>
                  <a:pt x="1457" y="483"/>
                </a:cubicBezTo>
                <a:cubicBezTo>
                  <a:pt x="1461" y="492"/>
                  <a:pt x="1465" y="502"/>
                  <a:pt x="1471" y="510"/>
                </a:cubicBezTo>
                <a:cubicBezTo>
                  <a:pt x="1477" y="518"/>
                  <a:pt x="1485" y="522"/>
                  <a:pt x="1491" y="530"/>
                </a:cubicBezTo>
                <a:cubicBezTo>
                  <a:pt x="1531" y="584"/>
                  <a:pt x="1546" y="652"/>
                  <a:pt x="1586" y="706"/>
                </a:cubicBezTo>
                <a:cubicBezTo>
                  <a:pt x="1593" y="744"/>
                  <a:pt x="1605" y="804"/>
                  <a:pt x="1627" y="835"/>
                </a:cubicBezTo>
                <a:cubicBezTo>
                  <a:pt x="1654" y="925"/>
                  <a:pt x="1632" y="848"/>
                  <a:pt x="1654" y="1072"/>
                </a:cubicBezTo>
                <a:cubicBezTo>
                  <a:pt x="1658" y="1109"/>
                  <a:pt x="1674" y="1181"/>
                  <a:pt x="1674" y="1181"/>
                </a:cubicBezTo>
                <a:cubicBezTo>
                  <a:pt x="1670" y="1272"/>
                  <a:pt x="1680" y="1455"/>
                  <a:pt x="1627" y="1540"/>
                </a:cubicBezTo>
                <a:cubicBezTo>
                  <a:pt x="1613" y="1593"/>
                  <a:pt x="1572" y="1621"/>
                  <a:pt x="1532" y="1655"/>
                </a:cubicBezTo>
                <a:cubicBezTo>
                  <a:pt x="1522" y="1664"/>
                  <a:pt x="1505" y="1684"/>
                  <a:pt x="1491" y="1689"/>
                </a:cubicBezTo>
                <a:cubicBezTo>
                  <a:pt x="1479" y="1694"/>
                  <a:pt x="1426" y="1701"/>
                  <a:pt x="1416" y="1702"/>
                </a:cubicBezTo>
                <a:cubicBezTo>
                  <a:pt x="1361" y="1721"/>
                  <a:pt x="1304" y="1738"/>
                  <a:pt x="1247" y="1750"/>
                </a:cubicBezTo>
                <a:cubicBezTo>
                  <a:pt x="1181" y="1782"/>
                  <a:pt x="1170" y="1772"/>
                  <a:pt x="1071" y="1777"/>
                </a:cubicBezTo>
                <a:cubicBezTo>
                  <a:pt x="934" y="1768"/>
                  <a:pt x="999" y="1775"/>
                  <a:pt x="908" y="1736"/>
                </a:cubicBezTo>
                <a:cubicBezTo>
                  <a:pt x="888" y="1728"/>
                  <a:pt x="847" y="1716"/>
                  <a:pt x="847" y="1716"/>
                </a:cubicBezTo>
                <a:cubicBezTo>
                  <a:pt x="832" y="1692"/>
                  <a:pt x="811" y="1683"/>
                  <a:pt x="793" y="1662"/>
                </a:cubicBezTo>
                <a:cubicBezTo>
                  <a:pt x="778" y="1645"/>
                  <a:pt x="757" y="1611"/>
                  <a:pt x="746" y="1594"/>
                </a:cubicBezTo>
                <a:cubicBezTo>
                  <a:pt x="718" y="1552"/>
                  <a:pt x="725" y="1581"/>
                  <a:pt x="698" y="1553"/>
                </a:cubicBezTo>
                <a:cubicBezTo>
                  <a:pt x="653" y="1507"/>
                  <a:pt x="702" y="1541"/>
                  <a:pt x="657" y="1513"/>
                </a:cubicBezTo>
                <a:cubicBezTo>
                  <a:pt x="620" y="1437"/>
                  <a:pt x="538" y="1345"/>
                  <a:pt x="454" y="1323"/>
                </a:cubicBezTo>
                <a:cubicBezTo>
                  <a:pt x="302" y="1332"/>
                  <a:pt x="198" y="1358"/>
                  <a:pt x="88" y="1248"/>
                </a:cubicBezTo>
                <a:cubicBezTo>
                  <a:pt x="74" y="1219"/>
                  <a:pt x="61" y="1205"/>
                  <a:pt x="41" y="1181"/>
                </a:cubicBezTo>
                <a:cubicBezTo>
                  <a:pt x="23" y="1159"/>
                  <a:pt x="21" y="1141"/>
                  <a:pt x="0" y="1120"/>
                </a:cubicBezTo>
                <a:cubicBezTo>
                  <a:pt x="2" y="1091"/>
                  <a:pt x="1" y="1019"/>
                  <a:pt x="20" y="984"/>
                </a:cubicBezTo>
                <a:cubicBezTo>
                  <a:pt x="28" y="970"/>
                  <a:pt x="39" y="957"/>
                  <a:pt x="48" y="943"/>
                </a:cubicBezTo>
                <a:cubicBezTo>
                  <a:pt x="62" y="922"/>
                  <a:pt x="79" y="939"/>
                  <a:pt x="88" y="910"/>
                </a:cubicBezTo>
                <a:cubicBezTo>
                  <a:pt x="92" y="897"/>
                  <a:pt x="88" y="883"/>
                  <a:pt x="88" y="869"/>
                </a:cubicBezTo>
              </a:path>
            </a:pathLst>
          </a:custGeom>
          <a:noFill/>
          <a:ln w="22225" cap="flat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08" name="TextBox 35"/>
          <p:cNvSpPr txBox="1">
            <a:spLocks noChangeArrowheads="1"/>
          </p:cNvSpPr>
          <p:nvPr/>
        </p:nvSpPr>
        <p:spPr bwMode="auto">
          <a:xfrm>
            <a:off x="6974542" y="5858688"/>
            <a:ext cx="11623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200" dirty="0" smtClean="0">
                <a:solidFill>
                  <a:schemeClr val="tx2"/>
                </a:solidFill>
                <a:latin typeface="+mn-lt"/>
              </a:rPr>
              <a:t>System PDG</a:t>
            </a:r>
            <a:endParaRPr lang="nb-NO" sz="1200" dirty="0">
              <a:solidFill>
                <a:schemeClr val="tx2"/>
              </a:solidFill>
              <a:latin typeface="+mn-lt"/>
            </a:endParaRPr>
          </a:p>
        </p:txBody>
      </p:sp>
      <p:grpSp>
        <p:nvGrpSpPr>
          <p:cNvPr id="2070" name="Group 2069"/>
          <p:cNvGrpSpPr/>
          <p:nvPr/>
        </p:nvGrpSpPr>
        <p:grpSpPr>
          <a:xfrm>
            <a:off x="6612891" y="2027366"/>
            <a:ext cx="1120903" cy="767775"/>
            <a:chOff x="6612891" y="2027366"/>
            <a:chExt cx="1120903" cy="767775"/>
          </a:xfrm>
        </p:grpSpPr>
        <p:sp>
          <p:nvSpPr>
            <p:cNvPr id="119" name="Oval 118"/>
            <p:cNvSpPr/>
            <p:nvPr/>
          </p:nvSpPr>
          <p:spPr bwMode="auto">
            <a:xfrm>
              <a:off x="7167901" y="2083976"/>
              <a:ext cx="133559" cy="12619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sp>
          <p:nvSpPr>
            <p:cNvPr id="123" name="Oval 122"/>
            <p:cNvSpPr/>
            <p:nvPr/>
          </p:nvSpPr>
          <p:spPr bwMode="auto">
            <a:xfrm>
              <a:off x="7600235" y="2027366"/>
              <a:ext cx="133559" cy="1250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cxnSp>
          <p:nvCxnSpPr>
            <p:cNvPr id="129" name="Straight Arrow Connector 128"/>
            <p:cNvCxnSpPr>
              <a:endCxn id="123" idx="2"/>
            </p:cNvCxnSpPr>
            <p:nvPr/>
          </p:nvCxnSpPr>
          <p:spPr bwMode="auto">
            <a:xfrm flipV="1">
              <a:off x="7323719" y="2089873"/>
              <a:ext cx="276516" cy="3656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Oval 156"/>
            <p:cNvSpPr/>
            <p:nvPr/>
          </p:nvSpPr>
          <p:spPr bwMode="auto">
            <a:xfrm>
              <a:off x="6612891" y="2455480"/>
              <a:ext cx="133559" cy="12619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sp>
          <p:nvSpPr>
            <p:cNvPr id="159" name="Oval 158"/>
            <p:cNvSpPr/>
            <p:nvPr/>
          </p:nvSpPr>
          <p:spPr bwMode="auto">
            <a:xfrm>
              <a:off x="6927496" y="2668947"/>
              <a:ext cx="133559" cy="12619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  <p:cxnSp>
          <p:nvCxnSpPr>
            <p:cNvPr id="178" name="Straight Arrow Connector 177"/>
            <p:cNvCxnSpPr>
              <a:endCxn id="157" idx="7"/>
            </p:cNvCxnSpPr>
            <p:nvPr/>
          </p:nvCxnSpPr>
          <p:spPr bwMode="auto">
            <a:xfrm rot="10800000" flipV="1">
              <a:off x="6726663" y="2126434"/>
              <a:ext cx="468939" cy="338481"/>
            </a:xfrm>
            <a:prstGeom prst="straightConnector1">
              <a:avLst/>
            </a:prstGeom>
            <a:ln w="19050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Line 124"/>
            <p:cNvSpPr>
              <a:spLocks noChangeShapeType="1"/>
            </p:cNvSpPr>
            <p:nvPr/>
          </p:nvSpPr>
          <p:spPr bwMode="auto">
            <a:xfrm flipH="1" flipV="1">
              <a:off x="6702919" y="2561624"/>
              <a:ext cx="269096" cy="10732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arrow"/>
              <a:tailEnd type="none" w="med" len="med"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19" name="Freeform 122"/>
          <p:cNvSpPr>
            <a:spLocks/>
          </p:cNvSpPr>
          <p:nvPr/>
        </p:nvSpPr>
        <p:spPr bwMode="auto">
          <a:xfrm>
            <a:off x="6182003" y="1844824"/>
            <a:ext cx="2107331" cy="1383841"/>
          </a:xfrm>
          <a:custGeom>
            <a:avLst/>
            <a:gdLst/>
            <a:ahLst/>
            <a:cxnLst>
              <a:cxn ang="0">
                <a:pos x="54" y="950"/>
              </a:cxn>
              <a:cxn ang="0">
                <a:pos x="109" y="801"/>
              </a:cxn>
              <a:cxn ang="0">
                <a:pos x="115" y="571"/>
              </a:cxn>
              <a:cxn ang="0">
                <a:pos x="129" y="530"/>
              </a:cxn>
              <a:cxn ang="0">
                <a:pos x="163" y="422"/>
              </a:cxn>
              <a:cxn ang="0">
                <a:pos x="183" y="354"/>
              </a:cxn>
              <a:cxn ang="0">
                <a:pos x="217" y="279"/>
              </a:cxn>
              <a:cxn ang="0">
                <a:pos x="759" y="124"/>
              </a:cxn>
              <a:cxn ang="0">
                <a:pos x="949" y="103"/>
              </a:cxn>
              <a:cxn ang="0">
                <a:pos x="976" y="63"/>
              </a:cxn>
              <a:cxn ang="0">
                <a:pos x="1023" y="29"/>
              </a:cxn>
              <a:cxn ang="0">
                <a:pos x="1037" y="8"/>
              </a:cxn>
              <a:cxn ang="0">
                <a:pos x="1172" y="49"/>
              </a:cxn>
              <a:cxn ang="0">
                <a:pos x="1206" y="110"/>
              </a:cxn>
              <a:cxn ang="0">
                <a:pos x="1274" y="212"/>
              </a:cxn>
              <a:cxn ang="0">
                <a:pos x="1416" y="415"/>
              </a:cxn>
              <a:cxn ang="0">
                <a:pos x="1450" y="462"/>
              </a:cxn>
              <a:cxn ang="0">
                <a:pos x="1457" y="483"/>
              </a:cxn>
              <a:cxn ang="0">
                <a:pos x="1471" y="510"/>
              </a:cxn>
              <a:cxn ang="0">
                <a:pos x="1491" y="530"/>
              </a:cxn>
              <a:cxn ang="0">
                <a:pos x="1586" y="706"/>
              </a:cxn>
              <a:cxn ang="0">
                <a:pos x="1627" y="835"/>
              </a:cxn>
              <a:cxn ang="0">
                <a:pos x="1654" y="1072"/>
              </a:cxn>
              <a:cxn ang="0">
                <a:pos x="1674" y="1181"/>
              </a:cxn>
              <a:cxn ang="0">
                <a:pos x="1627" y="1540"/>
              </a:cxn>
              <a:cxn ang="0">
                <a:pos x="1532" y="1655"/>
              </a:cxn>
              <a:cxn ang="0">
                <a:pos x="1491" y="1689"/>
              </a:cxn>
              <a:cxn ang="0">
                <a:pos x="1416" y="1702"/>
              </a:cxn>
              <a:cxn ang="0">
                <a:pos x="1247" y="1750"/>
              </a:cxn>
              <a:cxn ang="0">
                <a:pos x="1071" y="1777"/>
              </a:cxn>
              <a:cxn ang="0">
                <a:pos x="908" y="1736"/>
              </a:cxn>
              <a:cxn ang="0">
                <a:pos x="847" y="1716"/>
              </a:cxn>
              <a:cxn ang="0">
                <a:pos x="793" y="1662"/>
              </a:cxn>
              <a:cxn ang="0">
                <a:pos x="746" y="1594"/>
              </a:cxn>
              <a:cxn ang="0">
                <a:pos x="698" y="1553"/>
              </a:cxn>
              <a:cxn ang="0">
                <a:pos x="657" y="1513"/>
              </a:cxn>
              <a:cxn ang="0">
                <a:pos x="454" y="1323"/>
              </a:cxn>
              <a:cxn ang="0">
                <a:pos x="88" y="1248"/>
              </a:cxn>
              <a:cxn ang="0">
                <a:pos x="41" y="1181"/>
              </a:cxn>
              <a:cxn ang="0">
                <a:pos x="0" y="1120"/>
              </a:cxn>
              <a:cxn ang="0">
                <a:pos x="20" y="984"/>
              </a:cxn>
              <a:cxn ang="0">
                <a:pos x="48" y="943"/>
              </a:cxn>
              <a:cxn ang="0">
                <a:pos x="88" y="910"/>
              </a:cxn>
              <a:cxn ang="0">
                <a:pos x="88" y="869"/>
              </a:cxn>
            </a:cxnLst>
            <a:rect l="0" t="0" r="r" b="b"/>
            <a:pathLst>
              <a:path w="1680" h="1782">
                <a:moveTo>
                  <a:pt x="54" y="950"/>
                </a:moveTo>
                <a:cubicBezTo>
                  <a:pt x="79" y="902"/>
                  <a:pt x="92" y="852"/>
                  <a:pt x="109" y="801"/>
                </a:cubicBezTo>
                <a:cubicBezTo>
                  <a:pt x="111" y="724"/>
                  <a:pt x="109" y="647"/>
                  <a:pt x="115" y="571"/>
                </a:cubicBezTo>
                <a:cubicBezTo>
                  <a:pt x="116" y="557"/>
                  <a:pt x="129" y="530"/>
                  <a:pt x="129" y="530"/>
                </a:cubicBezTo>
                <a:cubicBezTo>
                  <a:pt x="136" y="488"/>
                  <a:pt x="146" y="460"/>
                  <a:pt x="163" y="422"/>
                </a:cubicBezTo>
                <a:cubicBezTo>
                  <a:pt x="172" y="400"/>
                  <a:pt x="174" y="375"/>
                  <a:pt x="183" y="354"/>
                </a:cubicBezTo>
                <a:cubicBezTo>
                  <a:pt x="195" y="327"/>
                  <a:pt x="210" y="309"/>
                  <a:pt x="217" y="279"/>
                </a:cubicBezTo>
                <a:cubicBezTo>
                  <a:pt x="246" y="3"/>
                  <a:pt x="480" y="128"/>
                  <a:pt x="759" y="124"/>
                </a:cubicBezTo>
                <a:cubicBezTo>
                  <a:pt x="825" y="101"/>
                  <a:pt x="867" y="107"/>
                  <a:pt x="949" y="103"/>
                </a:cubicBezTo>
                <a:cubicBezTo>
                  <a:pt x="1001" y="69"/>
                  <a:pt x="938" y="116"/>
                  <a:pt x="976" y="63"/>
                </a:cubicBezTo>
                <a:cubicBezTo>
                  <a:pt x="982" y="55"/>
                  <a:pt x="1013" y="36"/>
                  <a:pt x="1023" y="29"/>
                </a:cubicBezTo>
                <a:cubicBezTo>
                  <a:pt x="1028" y="22"/>
                  <a:pt x="1029" y="10"/>
                  <a:pt x="1037" y="8"/>
                </a:cubicBezTo>
                <a:cubicBezTo>
                  <a:pt x="1070" y="0"/>
                  <a:pt x="1144" y="30"/>
                  <a:pt x="1172" y="49"/>
                </a:cubicBezTo>
                <a:cubicBezTo>
                  <a:pt x="1180" y="71"/>
                  <a:pt x="1206" y="110"/>
                  <a:pt x="1206" y="110"/>
                </a:cubicBezTo>
                <a:cubicBezTo>
                  <a:pt x="1216" y="150"/>
                  <a:pt x="1249" y="178"/>
                  <a:pt x="1274" y="212"/>
                </a:cubicBezTo>
                <a:cubicBezTo>
                  <a:pt x="1323" y="278"/>
                  <a:pt x="1367" y="349"/>
                  <a:pt x="1416" y="415"/>
                </a:cubicBezTo>
                <a:cubicBezTo>
                  <a:pt x="1432" y="461"/>
                  <a:pt x="1409" y="404"/>
                  <a:pt x="1450" y="462"/>
                </a:cubicBezTo>
                <a:cubicBezTo>
                  <a:pt x="1454" y="468"/>
                  <a:pt x="1454" y="476"/>
                  <a:pt x="1457" y="483"/>
                </a:cubicBezTo>
                <a:cubicBezTo>
                  <a:pt x="1461" y="492"/>
                  <a:pt x="1465" y="502"/>
                  <a:pt x="1471" y="510"/>
                </a:cubicBezTo>
                <a:cubicBezTo>
                  <a:pt x="1477" y="518"/>
                  <a:pt x="1485" y="522"/>
                  <a:pt x="1491" y="530"/>
                </a:cubicBezTo>
                <a:cubicBezTo>
                  <a:pt x="1531" y="584"/>
                  <a:pt x="1546" y="652"/>
                  <a:pt x="1586" y="706"/>
                </a:cubicBezTo>
                <a:cubicBezTo>
                  <a:pt x="1593" y="744"/>
                  <a:pt x="1605" y="804"/>
                  <a:pt x="1627" y="835"/>
                </a:cubicBezTo>
                <a:cubicBezTo>
                  <a:pt x="1654" y="925"/>
                  <a:pt x="1632" y="848"/>
                  <a:pt x="1654" y="1072"/>
                </a:cubicBezTo>
                <a:cubicBezTo>
                  <a:pt x="1658" y="1109"/>
                  <a:pt x="1674" y="1181"/>
                  <a:pt x="1674" y="1181"/>
                </a:cubicBezTo>
                <a:cubicBezTo>
                  <a:pt x="1670" y="1272"/>
                  <a:pt x="1680" y="1455"/>
                  <a:pt x="1627" y="1540"/>
                </a:cubicBezTo>
                <a:cubicBezTo>
                  <a:pt x="1613" y="1593"/>
                  <a:pt x="1572" y="1621"/>
                  <a:pt x="1532" y="1655"/>
                </a:cubicBezTo>
                <a:cubicBezTo>
                  <a:pt x="1522" y="1664"/>
                  <a:pt x="1505" y="1684"/>
                  <a:pt x="1491" y="1689"/>
                </a:cubicBezTo>
                <a:cubicBezTo>
                  <a:pt x="1479" y="1694"/>
                  <a:pt x="1426" y="1701"/>
                  <a:pt x="1416" y="1702"/>
                </a:cubicBezTo>
                <a:cubicBezTo>
                  <a:pt x="1361" y="1721"/>
                  <a:pt x="1304" y="1738"/>
                  <a:pt x="1247" y="1750"/>
                </a:cubicBezTo>
                <a:cubicBezTo>
                  <a:pt x="1181" y="1782"/>
                  <a:pt x="1170" y="1772"/>
                  <a:pt x="1071" y="1777"/>
                </a:cubicBezTo>
                <a:cubicBezTo>
                  <a:pt x="934" y="1768"/>
                  <a:pt x="999" y="1775"/>
                  <a:pt x="908" y="1736"/>
                </a:cubicBezTo>
                <a:cubicBezTo>
                  <a:pt x="888" y="1728"/>
                  <a:pt x="847" y="1716"/>
                  <a:pt x="847" y="1716"/>
                </a:cubicBezTo>
                <a:cubicBezTo>
                  <a:pt x="832" y="1692"/>
                  <a:pt x="811" y="1683"/>
                  <a:pt x="793" y="1662"/>
                </a:cubicBezTo>
                <a:cubicBezTo>
                  <a:pt x="778" y="1645"/>
                  <a:pt x="757" y="1611"/>
                  <a:pt x="746" y="1594"/>
                </a:cubicBezTo>
                <a:cubicBezTo>
                  <a:pt x="718" y="1552"/>
                  <a:pt x="725" y="1581"/>
                  <a:pt x="698" y="1553"/>
                </a:cubicBezTo>
                <a:cubicBezTo>
                  <a:pt x="653" y="1507"/>
                  <a:pt x="702" y="1541"/>
                  <a:pt x="657" y="1513"/>
                </a:cubicBezTo>
                <a:cubicBezTo>
                  <a:pt x="620" y="1437"/>
                  <a:pt x="538" y="1345"/>
                  <a:pt x="454" y="1323"/>
                </a:cubicBezTo>
                <a:cubicBezTo>
                  <a:pt x="302" y="1332"/>
                  <a:pt x="198" y="1358"/>
                  <a:pt x="88" y="1248"/>
                </a:cubicBezTo>
                <a:cubicBezTo>
                  <a:pt x="74" y="1219"/>
                  <a:pt x="61" y="1205"/>
                  <a:pt x="41" y="1181"/>
                </a:cubicBezTo>
                <a:cubicBezTo>
                  <a:pt x="23" y="1159"/>
                  <a:pt x="21" y="1141"/>
                  <a:pt x="0" y="1120"/>
                </a:cubicBezTo>
                <a:cubicBezTo>
                  <a:pt x="2" y="1091"/>
                  <a:pt x="1" y="1019"/>
                  <a:pt x="20" y="984"/>
                </a:cubicBezTo>
                <a:cubicBezTo>
                  <a:pt x="28" y="970"/>
                  <a:pt x="39" y="957"/>
                  <a:pt x="48" y="943"/>
                </a:cubicBezTo>
                <a:cubicBezTo>
                  <a:pt x="62" y="922"/>
                  <a:pt x="79" y="939"/>
                  <a:pt x="88" y="910"/>
                </a:cubicBezTo>
                <a:cubicBezTo>
                  <a:pt x="92" y="897"/>
                  <a:pt x="88" y="883"/>
                  <a:pt x="88" y="869"/>
                </a:cubicBezTo>
              </a:path>
            </a:pathLst>
          </a:custGeom>
          <a:noFill/>
          <a:ln w="22225" cap="flat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cxnSp>
        <p:nvCxnSpPr>
          <p:cNvPr id="226" name="Straight Arrow Connector 225"/>
          <p:cNvCxnSpPr/>
          <p:nvPr/>
        </p:nvCxnSpPr>
        <p:spPr bwMode="auto">
          <a:xfrm>
            <a:off x="5666992" y="3658445"/>
            <a:ext cx="1657603" cy="562562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11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  <p:bldP spid="10" grpId="0" build="p"/>
      <p:bldP spid="11" grpId="0" build="p"/>
      <p:bldP spid="204" grpId="0" animBg="1"/>
      <p:bldP spid="2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2B8C2-0632-4502-ACD0-CAFB86998C13}" type="slidenum">
              <a:rPr lang="en-GB" altLang="ja-JP" smtClean="0"/>
              <a:pPr/>
              <a:t>12</a:t>
            </a:fld>
            <a:endParaRPr lang="en-GB" altLang="ja-JP"/>
          </a:p>
        </p:txBody>
      </p:sp>
      <p:sp>
        <p:nvSpPr>
          <p:cNvPr id="5" name="Rectangle 4"/>
          <p:cNvSpPr/>
          <p:nvPr/>
        </p:nvSpPr>
        <p:spPr bwMode="auto">
          <a:xfrm>
            <a:off x="2483768" y="2636912"/>
            <a:ext cx="3744416" cy="64807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800" dirty="0" smtClean="0"/>
              <a:t>     CBCD </a:t>
            </a:r>
            <a:r>
              <a:rPr lang="en-US" sz="2800" dirty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158325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CBCD Evaluation and Comparison with Clone Detectors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35063"/>
            <a:ext cx="8839200" cy="4814217"/>
          </a:xfrm>
        </p:spPr>
        <p:txBody>
          <a:bodyPr/>
          <a:lstStyle/>
          <a:p>
            <a:r>
              <a:rPr lang="en-US" dirty="0" smtClean="0"/>
              <a:t>Research questions:</a:t>
            </a:r>
            <a:endParaRPr lang="en-US" dirty="0"/>
          </a:p>
          <a:p>
            <a:pPr lvl="1"/>
            <a:r>
              <a:rPr lang="en-US" sz="1800" dirty="0" smtClean="0"/>
              <a:t>How </a:t>
            </a:r>
            <a:r>
              <a:rPr lang="en-US" sz="1800" dirty="0"/>
              <a:t>well can CBCD find cloned buggy code?</a:t>
            </a:r>
          </a:p>
          <a:p>
            <a:pPr lvl="1"/>
            <a:r>
              <a:rPr lang="en-US" sz="1800" dirty="0"/>
              <a:t>How well does CBCD scale</a:t>
            </a:r>
            <a:r>
              <a:rPr lang="en-US" sz="1800" dirty="0" smtClean="0"/>
              <a:t>?</a:t>
            </a:r>
          </a:p>
          <a:p>
            <a:r>
              <a:rPr lang="en-US" dirty="0" smtClean="0"/>
              <a:t>Oracle for the </a:t>
            </a:r>
            <a:r>
              <a:rPr lang="en-US" dirty="0"/>
              <a:t>evaluation </a:t>
            </a:r>
          </a:p>
          <a:p>
            <a:pPr lvl="1"/>
            <a:r>
              <a:rPr lang="en-US" sz="1800" dirty="0"/>
              <a:t>53 bugs (34 </a:t>
            </a:r>
            <a:r>
              <a:rPr lang="en-US" sz="1800" dirty="0" smtClean="0"/>
              <a:t>Linux </a:t>
            </a:r>
            <a:r>
              <a:rPr lang="en-US" sz="1800" dirty="0"/>
              <a:t>kernel, 5 </a:t>
            </a:r>
            <a:r>
              <a:rPr lang="en-US" sz="1800" dirty="0" err="1" smtClean="0"/>
              <a:t>Git</a:t>
            </a:r>
            <a:r>
              <a:rPr lang="en-US" sz="1800" dirty="0"/>
              <a:t>, and 14 </a:t>
            </a:r>
            <a:r>
              <a:rPr lang="en-US" sz="1800" dirty="0" err="1" smtClean="0"/>
              <a:t>PostgreSQL</a:t>
            </a:r>
            <a:r>
              <a:rPr lang="en-US" sz="1800" dirty="0"/>
              <a:t>) and their clones</a:t>
            </a:r>
          </a:p>
          <a:p>
            <a:pPr marL="184150" lvl="1" indent="-184150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1800" dirty="0" smtClean="0">
                <a:ea typeface="+mn-ea"/>
                <a:cs typeface="+mn-cs"/>
              </a:rPr>
              <a:t>Evaluation </a:t>
            </a:r>
            <a:r>
              <a:rPr lang="en-US" sz="1800" dirty="0">
                <a:ea typeface="+mn-ea"/>
                <a:cs typeface="+mn-cs"/>
              </a:rPr>
              <a:t>environment</a:t>
            </a:r>
          </a:p>
          <a:p>
            <a:pPr lvl="2">
              <a:buFont typeface="Courier New" pitchFamily="49" charset="0"/>
              <a:buChar char="o"/>
            </a:pPr>
            <a:r>
              <a:rPr lang="en-US" sz="1800" kern="1200" dirty="0" smtClean="0">
                <a:ea typeface="+mn-ea"/>
                <a:cs typeface="+mn-cs"/>
              </a:rPr>
              <a:t>Ubuntu </a:t>
            </a:r>
            <a:r>
              <a:rPr lang="en-US" sz="1800" kern="1200" dirty="0">
                <a:ea typeface="+mn-ea"/>
                <a:cs typeface="+mn-cs"/>
              </a:rPr>
              <a:t>10.04, 4G </a:t>
            </a:r>
            <a:r>
              <a:rPr lang="en-US" sz="1800" kern="1200" dirty="0" err="1">
                <a:ea typeface="+mn-ea"/>
                <a:cs typeface="+mn-cs"/>
              </a:rPr>
              <a:t>Mem</a:t>
            </a:r>
            <a:r>
              <a:rPr lang="en-US" sz="1800" kern="1200" dirty="0">
                <a:ea typeface="+mn-ea"/>
                <a:cs typeface="+mn-cs"/>
              </a:rPr>
              <a:t>, 3Ghz CPU</a:t>
            </a:r>
          </a:p>
          <a:p>
            <a:r>
              <a:rPr lang="en-US" dirty="0" smtClean="0"/>
              <a:t>Clone detectors under comparison</a:t>
            </a:r>
          </a:p>
          <a:p>
            <a:pPr lvl="1"/>
            <a:r>
              <a:rPr lang="en-US" sz="1800" dirty="0"/>
              <a:t>CBCD (PDG-based) </a:t>
            </a:r>
          </a:p>
          <a:p>
            <a:pPr lvl="1"/>
            <a:r>
              <a:rPr lang="en-US" sz="1800" dirty="0" smtClean="0"/>
              <a:t>Simian (text-based)</a:t>
            </a:r>
          </a:p>
          <a:p>
            <a:pPr lvl="1"/>
            <a:r>
              <a:rPr lang="en-US" sz="1800" dirty="0" err="1" smtClean="0"/>
              <a:t>CCFinder</a:t>
            </a:r>
            <a:r>
              <a:rPr lang="en-US" sz="1800" dirty="0" smtClean="0"/>
              <a:t> (token-based) </a:t>
            </a:r>
          </a:p>
          <a:p>
            <a:pPr lvl="1"/>
            <a:r>
              <a:rPr lang="en-US" sz="1800" dirty="0" err="1" smtClean="0"/>
              <a:t>Decard</a:t>
            </a:r>
            <a:r>
              <a:rPr lang="en-US" sz="1800" dirty="0" smtClean="0"/>
              <a:t> (AST-based)</a:t>
            </a:r>
          </a:p>
          <a:p>
            <a:pPr lvl="1"/>
            <a:r>
              <a:rPr lang="en-US" sz="1800" dirty="0" err="1" smtClean="0"/>
              <a:t>CloneDr</a:t>
            </a:r>
            <a:r>
              <a:rPr lang="en-US" sz="1800" dirty="0" smtClean="0"/>
              <a:t> (AST-based)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7CF70-889B-4F91-83F4-004078FC6BB8}" type="slidenum">
              <a:rPr lang="en-GB" altLang="ja-JP" smtClean="0"/>
              <a:pPr/>
              <a:t>13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7605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7560840" cy="2772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How </a:t>
            </a:r>
            <a:r>
              <a:rPr lang="en-US" dirty="0"/>
              <a:t>W</a:t>
            </a:r>
            <a:r>
              <a:rPr lang="en-US" dirty="0" smtClean="0"/>
              <a:t>ell </a:t>
            </a:r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CBCD </a:t>
            </a:r>
            <a:r>
              <a:rPr lang="en-US" dirty="0" smtClean="0"/>
              <a:t>Find Cloned Buggy Code?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7CF70-889B-4F91-83F4-004078FC6BB8}" type="slidenum">
              <a:rPr lang="en-GB" altLang="ja-JP" smtClean="0"/>
              <a:pPr/>
              <a:t>14</a:t>
            </a:fld>
            <a:endParaRPr lang="en-GB" altLang="ja-JP"/>
          </a:p>
        </p:txBody>
      </p:sp>
      <p:sp>
        <p:nvSpPr>
          <p:cNvPr id="10" name="Rectangle 9"/>
          <p:cNvSpPr/>
          <p:nvPr/>
        </p:nvSpPr>
        <p:spPr>
          <a:xfrm>
            <a:off x="251520" y="1053545"/>
            <a:ext cx="8640960" cy="1403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0" lvl="2" indent="-184150">
              <a:spcBef>
                <a:spcPct val="40000"/>
              </a:spcBef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  <a:latin typeface="+mn-lt"/>
              </a:rPr>
              <a:t>For each investigated bug and each of its clone, we check if a tool reports</a:t>
            </a:r>
          </a:p>
          <a:p>
            <a:pPr marL="354013" lvl="1" indent="-168275"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</a:pPr>
            <a:r>
              <a:rPr lang="pt-BR" sz="1600" dirty="0" smtClean="0">
                <a:solidFill>
                  <a:schemeClr val="accent1"/>
                </a:solidFill>
                <a:latin typeface="+mn-lt"/>
              </a:rPr>
              <a:t>False Negative (FN): </a:t>
            </a:r>
            <a:r>
              <a:rPr lang="pt-BR" sz="1600" dirty="0">
                <a:solidFill>
                  <a:srgbClr val="FF0000"/>
                </a:solidFill>
                <a:latin typeface="+mn-lt"/>
              </a:rPr>
              <a:t>A clone is identified by the </a:t>
            </a:r>
            <a:r>
              <a:rPr lang="pt-BR" sz="1600" dirty="0" smtClean="0">
                <a:solidFill>
                  <a:srgbClr val="FF0000"/>
                </a:solidFill>
                <a:latin typeface="+mn-lt"/>
              </a:rPr>
              <a:t>developer, </a:t>
            </a:r>
            <a:r>
              <a:rPr lang="pt-BR" sz="1600" dirty="0">
                <a:solidFill>
                  <a:srgbClr val="FF0000"/>
                </a:solidFill>
                <a:latin typeface="+mn-lt"/>
              </a:rPr>
              <a:t>but not </a:t>
            </a:r>
            <a:r>
              <a:rPr lang="pt-BR" sz="1600" dirty="0" smtClean="0">
                <a:solidFill>
                  <a:srgbClr val="FF0000"/>
                </a:solidFill>
                <a:latin typeface="+mn-lt"/>
              </a:rPr>
              <a:t>by </a:t>
            </a:r>
            <a:r>
              <a:rPr lang="pt-BR" sz="1600" dirty="0">
                <a:solidFill>
                  <a:srgbClr val="FF0000"/>
                </a:solidFill>
                <a:latin typeface="+mn-lt"/>
              </a:rPr>
              <a:t>the tool.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  <a:p>
            <a:pPr marL="354013" lvl="1" indent="-168275"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</a:pPr>
            <a:r>
              <a:rPr lang="pt-BR" sz="1600" dirty="0">
                <a:solidFill>
                  <a:schemeClr val="accent1"/>
                </a:solidFill>
                <a:latin typeface="+mn-lt"/>
              </a:rPr>
              <a:t>False </a:t>
            </a:r>
            <a:r>
              <a:rPr lang="pt-BR" sz="1600" dirty="0" smtClean="0">
                <a:solidFill>
                  <a:schemeClr val="accent1"/>
                </a:solidFill>
                <a:latin typeface="+mn-lt"/>
              </a:rPr>
              <a:t>Positive (FP): </a:t>
            </a:r>
            <a:r>
              <a:rPr lang="pt-BR" sz="1600" dirty="0">
                <a:solidFill>
                  <a:srgbClr val="FF0000"/>
                </a:solidFill>
                <a:latin typeface="+mn-lt"/>
              </a:rPr>
              <a:t>A clone </a:t>
            </a:r>
            <a:r>
              <a:rPr lang="pt-BR" sz="1600" dirty="0" smtClean="0">
                <a:solidFill>
                  <a:srgbClr val="FF0000"/>
                </a:solidFill>
                <a:latin typeface="+mn-lt"/>
              </a:rPr>
              <a:t>is repored </a:t>
            </a:r>
            <a:r>
              <a:rPr lang="pt-BR" sz="1600" dirty="0">
                <a:solidFill>
                  <a:srgbClr val="FF0000"/>
                </a:solidFill>
                <a:latin typeface="+mn-lt"/>
              </a:rPr>
              <a:t>by </a:t>
            </a:r>
            <a:r>
              <a:rPr lang="pt-BR" sz="1600" dirty="0" smtClean="0">
                <a:solidFill>
                  <a:srgbClr val="FF0000"/>
                </a:solidFill>
                <a:latin typeface="+mn-lt"/>
              </a:rPr>
              <a:t>the tool, but not by developers as </a:t>
            </a:r>
            <a:r>
              <a:rPr lang="pt-BR" sz="1600" dirty="0">
                <a:solidFill>
                  <a:srgbClr val="FF0000"/>
                </a:solidFill>
                <a:latin typeface="+mn-lt"/>
              </a:rPr>
              <a:t>buggy. 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  <a:p>
            <a:pPr marL="184150" lvl="2" indent="-184150">
              <a:spcBef>
                <a:spcPct val="40000"/>
              </a:spcBef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  <a:latin typeface="+mn-lt"/>
              </a:rPr>
              <a:t>Each of the 53 </a:t>
            </a:r>
            <a:r>
              <a:rPr lang="en-US" dirty="0" smtClean="0">
                <a:solidFill>
                  <a:schemeClr val="tx2"/>
                </a:solidFill>
              </a:rPr>
              <a:t>investigated bugs falls into one of four categories</a:t>
            </a:r>
            <a:endParaRPr lang="en-US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5198886"/>
            <a:ext cx="8496944" cy="96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0" lvl="2" indent="-184150">
              <a:spcBef>
                <a:spcPct val="40000"/>
              </a:spcBef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2"/>
                </a:solidFill>
                <a:latin typeface="+mn-lt"/>
              </a:rPr>
              <a:t>General clone detectors 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and CBCD are designed for </a:t>
            </a:r>
            <a:r>
              <a:rPr lang="en-US" dirty="0">
                <a:solidFill>
                  <a:schemeClr val="tx2"/>
                </a:solidFill>
                <a:latin typeface="+mn-lt"/>
              </a:rPr>
              <a:t>different 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purposes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  <a:p>
            <a:pPr marL="354013" lvl="1" indent="-168275"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General clone detectors are good at finding large code clones </a:t>
            </a:r>
          </a:p>
          <a:p>
            <a:pPr marL="354013" lvl="1" indent="-168275"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CBCD is more like an advanced “Find” </a:t>
            </a: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command, good 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at finding </a:t>
            </a: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small code clones 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043608" y="3140968"/>
            <a:ext cx="5040560" cy="122413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27584" y="4077072"/>
            <a:ext cx="6462464" cy="1121814"/>
            <a:chOff x="827584" y="4077072"/>
            <a:chExt cx="6462464" cy="1121814"/>
          </a:xfrm>
        </p:grpSpPr>
        <p:sp>
          <p:nvSpPr>
            <p:cNvPr id="14" name="Rectangle 13"/>
            <p:cNvSpPr/>
            <p:nvPr/>
          </p:nvSpPr>
          <p:spPr>
            <a:xfrm>
              <a:off x="827584" y="4829554"/>
              <a:ext cx="646246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pt-BR" dirty="0" smtClean="0">
                  <a:solidFill>
                    <a:srgbClr val="FF0000"/>
                  </a:solidFill>
                </a:rPr>
                <a:t>* </a:t>
              </a:r>
              <a:r>
                <a:rPr lang="pt-BR" sz="1000" dirty="0" smtClean="0">
                  <a:solidFill>
                    <a:srgbClr val="FF0000"/>
                  </a:solidFill>
                </a:rPr>
                <a:t>Only </a:t>
              </a:r>
              <a:r>
                <a:rPr lang="pt-BR" sz="1000" dirty="0">
                  <a:solidFill>
                    <a:srgbClr val="FF0000"/>
                  </a:solidFill>
                </a:rPr>
                <a:t>2% of the input </a:t>
              </a:r>
              <a:r>
                <a:rPr lang="pt-BR" sz="1000" dirty="0" smtClean="0">
                  <a:solidFill>
                    <a:srgbClr val="FF0000"/>
                  </a:solidFill>
                </a:rPr>
                <a:t>files and </a:t>
              </a:r>
              <a:r>
                <a:rPr lang="pt-BR" sz="1000" dirty="0">
                  <a:solidFill>
                    <a:srgbClr val="FF0000"/>
                  </a:solidFill>
                </a:rPr>
                <a:t>1% of the lines of </a:t>
              </a:r>
              <a:r>
                <a:rPr lang="pt-BR" sz="1000" dirty="0" smtClean="0">
                  <a:solidFill>
                    <a:srgbClr val="FF0000"/>
                  </a:solidFill>
                </a:rPr>
                <a:t>code  </a:t>
              </a:r>
              <a:endParaRPr 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V="1">
              <a:off x="4058816" y="4077072"/>
              <a:ext cx="1449288" cy="9371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92940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and Limitations of CBCD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7CF70-889B-4F91-83F4-004078FC6BB8}" type="slidenum">
              <a:rPr lang="en-GB" altLang="ja-JP" smtClean="0"/>
              <a:pPr/>
              <a:t>15</a:t>
            </a:fld>
            <a:endParaRPr lang="en-GB" altLang="ja-JP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6170" y="2492896"/>
            <a:ext cx="883920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1200" tIns="0" rIns="61200" bIns="0" numCol="1" anchor="t" anchorCtr="0" compatLnSpc="1">
            <a:prstTxWarp prst="textNoShape">
              <a:avLst/>
            </a:prstTxWarp>
          </a:bodyPr>
          <a:lstStyle>
            <a:lvl1pPr marL="184150" indent="-184150" algn="l" rtl="0" eaLnBrk="1" fontAlgn="base" hangingPunct="1">
              <a:spcBef>
                <a:spcPct val="40000"/>
              </a:spcBef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54013" indent="-16827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600">
                <a:solidFill>
                  <a:schemeClr val="tx2"/>
                </a:solidFill>
                <a:latin typeface="+mn-lt"/>
              </a:defRPr>
            </a:lvl2pPr>
            <a:lvl3pPr marL="546100" indent="-19050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3pPr>
            <a:lvl4pPr marL="722313" indent="-17462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4pPr>
            <a:lvl5pPr marL="9064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5pPr>
            <a:lvl6pPr marL="13636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6pPr>
            <a:lvl7pPr marL="18208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7pPr>
            <a:lvl8pPr marL="22780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8pPr>
            <a:lvl9pPr marL="27352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US" dirty="0" smtClean="0"/>
              <a:t>Limitations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False Positive</a:t>
            </a:r>
            <a:r>
              <a:rPr lang="en-US" dirty="0"/>
              <a:t> </a:t>
            </a:r>
            <a:r>
              <a:rPr lang="en-US" dirty="0" smtClean="0"/>
              <a:t>: when </a:t>
            </a:r>
            <a:r>
              <a:rPr lang="en-US" dirty="0"/>
              <a:t>the buggy code is </a:t>
            </a:r>
            <a:r>
              <a:rPr lang="en-US" dirty="0" smtClean="0"/>
              <a:t>a one-line </a:t>
            </a:r>
            <a:r>
              <a:rPr lang="en-US" dirty="0"/>
              <a:t>function </a:t>
            </a:r>
            <a:r>
              <a:rPr lang="en-US" dirty="0" smtClean="0"/>
              <a:t>call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/>
              <a:t>Buggy code: </a:t>
            </a:r>
            <a:r>
              <a:rPr lang="en-US" dirty="0" err="1"/>
              <a:t>memset</a:t>
            </a:r>
            <a:r>
              <a:rPr lang="en-US" dirty="0"/>
              <a:t>(</a:t>
            </a:r>
            <a:r>
              <a:rPr lang="en-US" dirty="0" err="1"/>
              <a:t>ib_ah_attr</a:t>
            </a:r>
            <a:r>
              <a:rPr lang="en-US" dirty="0"/>
              <a:t>, 0, </a:t>
            </a:r>
            <a:r>
              <a:rPr lang="en-US" dirty="0" err="1"/>
              <a:t>sizeof</a:t>
            </a:r>
            <a:r>
              <a:rPr lang="en-US" dirty="0"/>
              <a:t>  *path);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/>
              <a:t>True positive: </a:t>
            </a:r>
            <a:r>
              <a:rPr lang="en-US" dirty="0" err="1"/>
              <a:t>memset</a:t>
            </a:r>
            <a:r>
              <a:rPr lang="en-US" dirty="0"/>
              <a:t>(</a:t>
            </a:r>
            <a:r>
              <a:rPr lang="en-US" dirty="0" err="1"/>
              <a:t>ib_ah_attr</a:t>
            </a:r>
            <a:r>
              <a:rPr lang="en-US" dirty="0"/>
              <a:t>, 0, </a:t>
            </a:r>
            <a:r>
              <a:rPr lang="en-US" dirty="0" err="1"/>
              <a:t>sizeof</a:t>
            </a:r>
            <a:r>
              <a:rPr lang="en-US" dirty="0"/>
              <a:t>  *path);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/>
              <a:t>False positive: </a:t>
            </a:r>
            <a:r>
              <a:rPr lang="en-US" dirty="0" err="1"/>
              <a:t>memset</a:t>
            </a:r>
            <a:r>
              <a:rPr lang="en-US" dirty="0"/>
              <a:t>(p, 0, padding);  </a:t>
            </a:r>
            <a:endParaRPr lang="en-US" dirty="0" smtClean="0"/>
          </a:p>
          <a:p>
            <a:pPr marL="355600" lvl="2" indent="0">
              <a:buNone/>
            </a:pPr>
            <a:endParaRPr lang="en-US" dirty="0" smtClean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 </a:t>
            </a:r>
            <a:r>
              <a:rPr lang="en-US" dirty="0" smtClean="0">
                <a:solidFill>
                  <a:srgbClr val="FF0000"/>
                </a:solidFill>
              </a:rPr>
              <a:t>Negative: </a:t>
            </a:r>
            <a:r>
              <a:rPr lang="en-US" dirty="0"/>
              <a:t>Buggy code is in data structure or </a:t>
            </a:r>
            <a:r>
              <a:rPr lang="en-US" dirty="0" err="1"/>
              <a:t>marcos</a:t>
            </a:r>
            <a:r>
              <a:rPr lang="en-US" dirty="0"/>
              <a:t>, due to </a:t>
            </a:r>
            <a:r>
              <a:rPr lang="en-US" dirty="0" smtClean="0"/>
              <a:t>limitations </a:t>
            </a:r>
            <a:r>
              <a:rPr lang="en-US" dirty="0"/>
              <a:t>of </a:t>
            </a:r>
            <a:r>
              <a:rPr lang="en-US" dirty="0" err="1" smtClean="0"/>
              <a:t>CodeSurfer</a:t>
            </a:r>
            <a:r>
              <a:rPr lang="en-US" dirty="0" smtClean="0"/>
              <a:t>.</a:t>
            </a:r>
          </a:p>
          <a:p>
            <a:pPr marL="185738" lvl="1" indent="0">
              <a:buNone/>
            </a:pP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 Negative</a:t>
            </a:r>
            <a:r>
              <a:rPr lang="en-US" dirty="0"/>
              <a:t>: Variable renaming in an expression, because CBCD </a:t>
            </a:r>
            <a:r>
              <a:rPr lang="en-US" dirty="0" smtClean="0"/>
              <a:t>limits </a:t>
            </a:r>
            <a:r>
              <a:rPr lang="en-US" dirty="0"/>
              <a:t>such renaming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/>
              <a:t>Buggy code: if (!</a:t>
            </a:r>
            <a:r>
              <a:rPr lang="en-US" dirty="0" err="1"/>
              <a:t>hpet</a:t>
            </a:r>
            <a:r>
              <a:rPr lang="en-US" dirty="0"/>
              <a:t> &amp;&amp; !ref1 &amp;&amp; !ref2)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True positive</a:t>
            </a:r>
            <a:r>
              <a:rPr lang="en-US" dirty="0"/>
              <a:t>: if (!</a:t>
            </a:r>
            <a:r>
              <a:rPr lang="en-US" dirty="0" err="1"/>
              <a:t>hpet</a:t>
            </a:r>
            <a:r>
              <a:rPr lang="en-US" dirty="0"/>
              <a:t> &amp;&amp; !</a:t>
            </a:r>
            <a:r>
              <a:rPr lang="en-US" dirty="0" err="1"/>
              <a:t>ref_start</a:t>
            </a:r>
            <a:r>
              <a:rPr lang="en-US" dirty="0"/>
              <a:t> &amp;&amp; !</a:t>
            </a:r>
            <a:r>
              <a:rPr lang="en-US" dirty="0" err="1"/>
              <a:t>rf_stop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marL="185738" lvl="1" indent="0">
              <a:buFont typeface="Times New Roman" pitchFamily="18" charset="0"/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135063"/>
            <a:ext cx="8812088" cy="1141809"/>
          </a:xfrm>
        </p:spPr>
        <p:txBody>
          <a:bodyPr/>
          <a:lstStyle/>
          <a:p>
            <a:r>
              <a:rPr lang="en-US" dirty="0" smtClean="0"/>
              <a:t>Advantages: As expected, CBCD is </a:t>
            </a:r>
            <a:r>
              <a:rPr lang="en-US" dirty="0"/>
              <a:t>more </a:t>
            </a:r>
            <a:r>
              <a:rPr lang="en-US" dirty="0" smtClean="0"/>
              <a:t>resilient </a:t>
            </a:r>
            <a:r>
              <a:rPr lang="en-US" dirty="0"/>
              <a:t>to </a:t>
            </a:r>
            <a:r>
              <a:rPr lang="en-US" dirty="0" smtClean="0"/>
              <a:t>some types of code changes</a:t>
            </a:r>
          </a:p>
          <a:p>
            <a:pPr lvl="2">
              <a:buFont typeface="Courier New" pitchFamily="49" charset="0"/>
              <a:buChar char="o"/>
            </a:pPr>
            <a:r>
              <a:rPr lang="en-US" kern="1200" dirty="0"/>
              <a:t>Code deletions or insertions that do not change the PDG</a:t>
            </a:r>
          </a:p>
          <a:p>
            <a:pPr lvl="2">
              <a:buFont typeface="Courier New" pitchFamily="49" charset="0"/>
              <a:buChar char="o"/>
            </a:pPr>
            <a:r>
              <a:rPr lang="en-US" kern="1200" dirty="0"/>
              <a:t>Reordering of statements</a:t>
            </a:r>
          </a:p>
          <a:p>
            <a:pPr lvl="2">
              <a:buFont typeface="Courier New" pitchFamily="49" charset="0"/>
              <a:buChar char="o"/>
            </a:pPr>
            <a:r>
              <a:rPr lang="en-US" kern="1200" dirty="0"/>
              <a:t>Control-statement replacement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7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How well does CBCD scale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7CF70-889B-4F91-83F4-004078FC6BB8}" type="slidenum">
              <a:rPr lang="en-GB" altLang="ja-JP" smtClean="0"/>
              <a:pPr/>
              <a:t>16</a:t>
            </a:fld>
            <a:endParaRPr lang="en-GB" altLang="ja-JP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1135063"/>
            <a:ext cx="8839200" cy="1429841"/>
          </a:xfrm>
        </p:spPr>
        <p:txBody>
          <a:bodyPr/>
          <a:lstStyle/>
          <a:p>
            <a:r>
              <a:rPr lang="en-US" dirty="0" smtClean="0"/>
              <a:t>&lt;47 seconds </a:t>
            </a:r>
            <a:r>
              <a:rPr lang="en-US" dirty="0"/>
              <a:t>to </a:t>
            </a:r>
            <a:r>
              <a:rPr lang="en-US" dirty="0" smtClean="0"/>
              <a:t>find clones </a:t>
            </a:r>
            <a:r>
              <a:rPr lang="en-US" dirty="0"/>
              <a:t>of a bug in </a:t>
            </a:r>
            <a:r>
              <a:rPr lang="en-US" dirty="0" smtClean="0"/>
              <a:t>a system having ≥ 400 KNLOC,</a:t>
            </a:r>
            <a:br>
              <a:rPr lang="en-US" dirty="0" smtClean="0"/>
            </a:br>
            <a:r>
              <a:rPr lang="en-US" dirty="0" smtClean="0"/>
              <a:t>after the system PDG is generated by </a:t>
            </a:r>
            <a:r>
              <a:rPr lang="en-US" dirty="0" err="1" smtClean="0"/>
              <a:t>CodeSurfer</a:t>
            </a:r>
            <a:endParaRPr lang="en-US" dirty="0"/>
          </a:p>
          <a:p>
            <a:r>
              <a:rPr lang="en-US" dirty="0" smtClean="0"/>
              <a:t>Generating system PDG from </a:t>
            </a:r>
            <a:r>
              <a:rPr lang="en-US" dirty="0" err="1" smtClean="0"/>
              <a:t>CodeSurfer</a:t>
            </a:r>
            <a:r>
              <a:rPr lang="en-US" dirty="0" smtClean="0"/>
              <a:t> is the bottleneck</a:t>
            </a:r>
          </a:p>
          <a:p>
            <a:pPr lvl="1"/>
            <a:r>
              <a:rPr lang="en-US" dirty="0" smtClean="0"/>
              <a:t>However, this step needs to be done only once and is reusable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9512" y="2780928"/>
            <a:ext cx="883920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1200" tIns="0" rIns="61200" bIns="0" numCol="1" anchor="t" anchorCtr="0" compatLnSpc="1">
            <a:prstTxWarp prst="textNoShape">
              <a:avLst/>
            </a:prstTxWarp>
          </a:bodyPr>
          <a:lstStyle>
            <a:lvl1pPr marL="184150" indent="-184150" algn="l" rtl="0" eaLnBrk="1" fontAlgn="base" hangingPunct="1">
              <a:spcBef>
                <a:spcPct val="40000"/>
              </a:spcBef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54013" indent="-16827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600">
                <a:solidFill>
                  <a:schemeClr val="tx2"/>
                </a:solidFill>
                <a:latin typeface="+mn-lt"/>
              </a:defRPr>
            </a:lvl2pPr>
            <a:lvl3pPr marL="546100" indent="-19050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3pPr>
            <a:lvl4pPr marL="722313" indent="-17462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4pPr>
            <a:lvl5pPr marL="9064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5pPr>
            <a:lvl6pPr marL="13636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6pPr>
            <a:lvl7pPr marL="18208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7pPr>
            <a:lvl8pPr marL="22780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8pPr>
            <a:lvl9pPr marL="27352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US" dirty="0" smtClean="0"/>
              <a:t>The optimizations are effective</a:t>
            </a:r>
          </a:p>
          <a:p>
            <a:pPr lvl="1"/>
            <a:r>
              <a:rPr lang="en-US" dirty="0" smtClean="0"/>
              <a:t>Most effective: Prune </a:t>
            </a:r>
            <a:r>
              <a:rPr lang="en-US" dirty="0"/>
              <a:t>System </a:t>
            </a:r>
            <a:r>
              <a:rPr lang="en-US" dirty="0" smtClean="0"/>
              <a:t>PDG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Pruned 90</a:t>
            </a:r>
            <a:r>
              <a:rPr lang="en-US" sz="1600" dirty="0"/>
              <a:t>% of the </a:t>
            </a:r>
            <a:r>
              <a:rPr lang="en-US" sz="1600" dirty="0" smtClean="0"/>
              <a:t>edges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20237</a:t>
            </a:r>
            <a:r>
              <a:rPr lang="en-US" sz="1600" dirty="0" smtClean="0">
                <a:sym typeface="Symbol"/>
              </a:rPr>
              <a:t> </a:t>
            </a:r>
            <a:r>
              <a:rPr lang="en-US" sz="1600" dirty="0" smtClean="0"/>
              <a:t> </a:t>
            </a:r>
            <a:r>
              <a:rPr lang="en-US" sz="1600" dirty="0"/>
              <a:t>and </a:t>
            </a:r>
            <a:r>
              <a:rPr lang="en-US" sz="1600" dirty="0" smtClean="0"/>
              <a:t>11890</a:t>
            </a:r>
            <a:r>
              <a:rPr lang="en-US" sz="1600" dirty="0" smtClean="0">
                <a:sym typeface="Symbol"/>
              </a:rPr>
              <a:t> </a:t>
            </a:r>
            <a:r>
              <a:rPr lang="en-US" sz="1600" dirty="0" smtClean="0"/>
              <a:t> performance improvement in two cases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Avoid “out-of-memory” error due to too big System PDG in another case </a:t>
            </a:r>
          </a:p>
          <a:p>
            <a:pPr marL="355600" lvl="2" indent="0">
              <a:buNone/>
            </a:pPr>
            <a:endParaRPr lang="en-US" dirty="0"/>
          </a:p>
          <a:p>
            <a:pPr lvl="1"/>
            <a:r>
              <a:rPr lang="en-US" dirty="0" smtClean="0"/>
              <a:t>Other optimizations provide moderate performance gains</a:t>
            </a:r>
            <a:endParaRPr lang="en-US" dirty="0"/>
          </a:p>
          <a:p>
            <a:pPr marL="0" lvl="2" indent="0">
              <a:spcBef>
                <a:spcPct val="40000"/>
              </a:spcBef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69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7071"/>
            <a:ext cx="8839200" cy="2653977"/>
          </a:xfrm>
        </p:spPr>
        <p:txBody>
          <a:bodyPr/>
          <a:lstStyle/>
          <a:p>
            <a:r>
              <a:rPr lang="en-US" dirty="0" smtClean="0"/>
              <a:t>Examined </a:t>
            </a:r>
            <a:r>
              <a:rPr lang="en-US" dirty="0"/>
              <a:t>real-world bug </a:t>
            </a:r>
            <a:r>
              <a:rPr lang="en-US" dirty="0" smtClean="0"/>
              <a:t>reports</a:t>
            </a:r>
          </a:p>
          <a:p>
            <a:r>
              <a:rPr lang="en-US" dirty="0" smtClean="0"/>
              <a:t>Established </a:t>
            </a:r>
            <a:r>
              <a:rPr lang="en-US" dirty="0"/>
              <a:t>that identical (cloned) bugs are a serious </a:t>
            </a:r>
            <a:r>
              <a:rPr lang="en-US" dirty="0" smtClean="0"/>
              <a:t>problem</a:t>
            </a:r>
          </a:p>
          <a:p>
            <a:r>
              <a:rPr lang="en-US" dirty="0" smtClean="0"/>
              <a:t>Proposed that programmer </a:t>
            </a:r>
            <a:r>
              <a:rPr lang="en-US" dirty="0"/>
              <a:t>should search for </a:t>
            </a:r>
            <a:r>
              <a:rPr lang="en-US" dirty="0" smtClean="0"/>
              <a:t>clones of buggy code</a:t>
            </a:r>
          </a:p>
          <a:p>
            <a:r>
              <a:rPr lang="en-US" dirty="0" smtClean="0"/>
              <a:t>Optimizations to PDG-based </a:t>
            </a:r>
            <a:r>
              <a:rPr lang="en-US" dirty="0"/>
              <a:t>clone detection algorithms </a:t>
            </a:r>
            <a:r>
              <a:rPr lang="en-US" dirty="0" smtClean="0"/>
              <a:t>for scalability</a:t>
            </a:r>
            <a:endParaRPr lang="en-US" dirty="0"/>
          </a:p>
          <a:p>
            <a:r>
              <a:rPr lang="en-US" dirty="0" smtClean="0"/>
              <a:t>Implemented CBCD, </a:t>
            </a:r>
            <a:r>
              <a:rPr lang="en-US" dirty="0"/>
              <a:t>a </a:t>
            </a:r>
            <a:r>
              <a:rPr lang="en-US" dirty="0" smtClean="0"/>
              <a:t>PDG-based tool that </a:t>
            </a:r>
            <a:r>
              <a:rPr lang="en-US" dirty="0"/>
              <a:t>detects possible clones of buggy </a:t>
            </a:r>
            <a:r>
              <a:rPr lang="en-US" dirty="0" smtClean="0"/>
              <a:t>code</a:t>
            </a:r>
            <a:endParaRPr lang="en-US" dirty="0"/>
          </a:p>
          <a:p>
            <a:r>
              <a:rPr lang="en-US" dirty="0" smtClean="0"/>
              <a:t>CBCD </a:t>
            </a:r>
            <a:r>
              <a:rPr lang="en-US" dirty="0"/>
              <a:t>is </a:t>
            </a:r>
            <a:r>
              <a:rPr lang="en-US" dirty="0" smtClean="0"/>
              <a:t>scalable, effective, and </a:t>
            </a:r>
            <a:r>
              <a:rPr lang="en-US" dirty="0"/>
              <a:t>outperforms other tools for this task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7CF70-889B-4F91-83F4-004078FC6BB8}" type="slidenum">
              <a:rPr lang="en-GB" altLang="ja-JP" smtClean="0"/>
              <a:pPr/>
              <a:t>17</a:t>
            </a:fld>
            <a:endParaRPr lang="en-GB" altLang="ja-JP"/>
          </a:p>
        </p:txBody>
      </p:sp>
      <p:sp>
        <p:nvSpPr>
          <p:cNvPr id="7" name="Rectangle 6"/>
          <p:cNvSpPr/>
          <p:nvPr/>
        </p:nvSpPr>
        <p:spPr>
          <a:xfrm>
            <a:off x="539552" y="4365104"/>
            <a:ext cx="7992888" cy="3693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2">
              <a:spcBef>
                <a:spcPct val="40000"/>
              </a:spcBef>
              <a:spcAft>
                <a:spcPct val="20000"/>
              </a:spcAft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Finding cloned bugs is very important, and now a tool (CBCD) exists for </a:t>
            </a:r>
            <a:r>
              <a:rPr lang="en-US" dirty="0" smtClean="0">
                <a:solidFill>
                  <a:srgbClr val="FF0000"/>
                </a:solidFill>
              </a:rPr>
              <a:t>that!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5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7CF70-889B-4F91-83F4-004078FC6BB8}" type="slidenum">
              <a:rPr lang="en-GB" altLang="ja-JP" smtClean="0"/>
              <a:pPr/>
              <a:t>2</a:t>
            </a:fld>
            <a:endParaRPr lang="en-GB" altLang="ja-JP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128" y="1137938"/>
            <a:ext cx="1277119" cy="760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689856" y="1196752"/>
            <a:ext cx="2664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434B1"/>
                </a:solidFill>
              </a:rPr>
              <a:t>Cut-and-paste </a:t>
            </a:r>
            <a:r>
              <a:rPr lang="en-US" dirty="0" smtClean="0">
                <a:solidFill>
                  <a:srgbClr val="0434B1"/>
                </a:solidFill>
              </a:rPr>
              <a:t>happens  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835696" y="4581128"/>
            <a:ext cx="4867003" cy="1512168"/>
            <a:chOff x="1835696" y="4581128"/>
            <a:chExt cx="4867003" cy="1512168"/>
          </a:xfrm>
        </p:grpSpPr>
        <p:sp>
          <p:nvSpPr>
            <p:cNvPr id="31" name="Rectangle 30"/>
            <p:cNvSpPr/>
            <p:nvPr/>
          </p:nvSpPr>
          <p:spPr bwMode="auto">
            <a:xfrm>
              <a:off x="2987825" y="4933674"/>
              <a:ext cx="1944215" cy="432048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dirty="0" smtClean="0"/>
                <a:t>CBCD Evaluation</a:t>
              </a:r>
              <a:endParaRPr lang="en-US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835696" y="5754742"/>
              <a:ext cx="486700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600" dirty="0">
                  <a:solidFill>
                    <a:srgbClr val="FF0000"/>
                  </a:solidFill>
                </a:rPr>
                <a:t>CBCD </a:t>
              </a:r>
              <a:r>
                <a:rPr lang="en-US" sz="1600" dirty="0" smtClean="0">
                  <a:solidFill>
                    <a:srgbClr val="FF0000"/>
                  </a:solidFill>
                </a:rPr>
                <a:t>outperformed 4 clone </a:t>
              </a:r>
              <a:r>
                <a:rPr lang="en-US" sz="1600" dirty="0">
                  <a:solidFill>
                    <a:srgbClr val="FF0000"/>
                  </a:solidFill>
                </a:rPr>
                <a:t>detectors for this task</a:t>
              </a:r>
            </a:p>
          </p:txBody>
        </p:sp>
        <p:sp>
          <p:nvSpPr>
            <p:cNvPr id="33" name="Down Arrow 32"/>
            <p:cNvSpPr/>
            <p:nvPr/>
          </p:nvSpPr>
          <p:spPr bwMode="auto">
            <a:xfrm>
              <a:off x="3871790" y="4581128"/>
              <a:ext cx="170084" cy="288032"/>
            </a:xfrm>
            <a:prstGeom prst="down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Down Arrow 33"/>
            <p:cNvSpPr/>
            <p:nvPr/>
          </p:nvSpPr>
          <p:spPr bwMode="auto">
            <a:xfrm>
              <a:off x="3866946" y="5466710"/>
              <a:ext cx="170084" cy="288032"/>
            </a:xfrm>
            <a:prstGeom prst="down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763688" y="1628800"/>
            <a:ext cx="4896544" cy="792088"/>
            <a:chOff x="1763688" y="1628800"/>
            <a:chExt cx="4896544" cy="792088"/>
          </a:xfrm>
        </p:grpSpPr>
        <p:sp>
          <p:nvSpPr>
            <p:cNvPr id="5" name="Rectangle 4"/>
            <p:cNvSpPr/>
            <p:nvPr/>
          </p:nvSpPr>
          <p:spPr bwMode="auto">
            <a:xfrm>
              <a:off x="1763688" y="1988840"/>
              <a:ext cx="4896544" cy="432048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lang="en-US" dirty="0" smtClean="0"/>
                <a:t>    An </a:t>
              </a:r>
              <a:r>
                <a:rPr lang="en-US" dirty="0"/>
                <a:t>e</a:t>
              </a:r>
              <a:r>
                <a:rPr lang="en-US" dirty="0" smtClean="0"/>
                <a:t>mpirical study </a:t>
              </a:r>
              <a:r>
                <a:rPr lang="en-US" dirty="0"/>
                <a:t>of </a:t>
              </a:r>
              <a:r>
                <a:rPr lang="en-US" dirty="0" smtClean="0"/>
                <a:t>cloned buggy code</a:t>
              </a:r>
              <a:endParaRPr lang="en-US" dirty="0"/>
            </a:p>
          </p:txBody>
        </p:sp>
        <p:sp>
          <p:nvSpPr>
            <p:cNvPr id="35" name="Down Arrow 34"/>
            <p:cNvSpPr/>
            <p:nvPr/>
          </p:nvSpPr>
          <p:spPr bwMode="auto">
            <a:xfrm>
              <a:off x="3851920" y="1628800"/>
              <a:ext cx="170084" cy="288032"/>
            </a:xfrm>
            <a:prstGeom prst="down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659677" y="2492896"/>
            <a:ext cx="5000555" cy="850044"/>
            <a:chOff x="1659677" y="2492896"/>
            <a:chExt cx="5000555" cy="850044"/>
          </a:xfrm>
        </p:grpSpPr>
        <p:sp>
          <p:nvSpPr>
            <p:cNvPr id="38" name="Rectangle 37"/>
            <p:cNvSpPr/>
            <p:nvPr/>
          </p:nvSpPr>
          <p:spPr>
            <a:xfrm>
              <a:off x="1659677" y="2708920"/>
              <a:ext cx="5000555" cy="6340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71488" lvl="1" indent="-285750">
                <a:spcAft>
                  <a:spcPct val="20000"/>
                </a:spcAft>
                <a:buClr>
                  <a:srgbClr val="FF0000"/>
                </a:buClr>
                <a:buFont typeface="Arial" pitchFamily="34" charset="0"/>
                <a:buChar char="•"/>
              </a:pPr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4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% of </a:t>
              </a:r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bugs are cloned 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in a commercial </a:t>
              </a:r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system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  <a:p>
              <a:pPr marL="471488" lvl="1" indent="-285750">
                <a:spcAft>
                  <a:spcPct val="20000"/>
                </a:spcAft>
                <a:buClr>
                  <a:srgbClr val="FF0000"/>
                </a:buClr>
                <a:buFont typeface="Arial" pitchFamily="34" charset="0"/>
                <a:buChar char="•"/>
              </a:pPr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350 cloned bugs in Open Source Software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37" name="Down Arrow 36"/>
            <p:cNvSpPr/>
            <p:nvPr/>
          </p:nvSpPr>
          <p:spPr bwMode="auto">
            <a:xfrm>
              <a:off x="3851920" y="2492896"/>
              <a:ext cx="170084" cy="288032"/>
            </a:xfrm>
            <a:prstGeom prst="down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7544" y="3284984"/>
            <a:ext cx="7343097" cy="1224136"/>
            <a:chOff x="395536" y="3356992"/>
            <a:chExt cx="7529087" cy="1128451"/>
          </a:xfrm>
        </p:grpSpPr>
        <p:sp>
          <p:nvSpPr>
            <p:cNvPr id="39" name="Rectangle 38"/>
            <p:cNvSpPr/>
            <p:nvPr/>
          </p:nvSpPr>
          <p:spPr bwMode="auto">
            <a:xfrm>
              <a:off x="395536" y="3645024"/>
              <a:ext cx="7529087" cy="840419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dirty="0" smtClean="0"/>
                <a:t>                          CBCD </a:t>
              </a:r>
              <a:r>
                <a:rPr lang="en-US" dirty="0"/>
                <a:t>- A tool to detect cloned buggy </a:t>
              </a:r>
              <a:r>
                <a:rPr lang="en-US" dirty="0" smtClean="0"/>
                <a:t>code</a:t>
              </a:r>
            </a:p>
            <a:p>
              <a:pPr lvl="0" algn="ctr"/>
              <a:r>
                <a:rPr lang="en-US" dirty="0">
                  <a:solidFill>
                    <a:srgbClr val="FF0000"/>
                  </a:solidFill>
                </a:rPr>
                <a:t>(</a:t>
              </a:r>
              <a:r>
                <a:rPr lang="en-US" dirty="0" smtClean="0">
                  <a:solidFill>
                    <a:srgbClr val="FF0000"/>
                  </a:solidFill>
                </a:rPr>
                <a:t>Optimizations of Program Dependency Graph based </a:t>
              </a:r>
              <a:r>
                <a:rPr lang="en-US" dirty="0">
                  <a:solidFill>
                    <a:srgbClr val="FF0000"/>
                  </a:solidFill>
                </a:rPr>
                <a:t>clone </a:t>
              </a:r>
              <a:r>
                <a:rPr lang="en-US" dirty="0" smtClean="0">
                  <a:solidFill>
                    <a:srgbClr val="FF0000"/>
                  </a:solidFill>
                </a:rPr>
                <a:t>detection</a:t>
              </a:r>
            </a:p>
            <a:p>
              <a:pPr lvl="0" algn="ctr"/>
              <a:r>
                <a:rPr lang="en-US" dirty="0" smtClean="0">
                  <a:solidFill>
                    <a:srgbClr val="FF0000"/>
                  </a:solidFill>
                </a:rPr>
                <a:t> for finding bugs and for scaling)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" name="Down Arrow 39"/>
            <p:cNvSpPr/>
            <p:nvPr/>
          </p:nvSpPr>
          <p:spPr bwMode="auto">
            <a:xfrm>
              <a:off x="3851920" y="3356992"/>
              <a:ext cx="170084" cy="288032"/>
            </a:xfrm>
            <a:prstGeom prst="down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699" y="2085633"/>
            <a:ext cx="1152127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7418637" y="1314475"/>
            <a:ext cx="1545851" cy="2318968"/>
            <a:chOff x="7418637" y="1314475"/>
            <a:chExt cx="1545851" cy="2318968"/>
          </a:xfrm>
        </p:grpSpPr>
        <p:pic>
          <p:nvPicPr>
            <p:cNvPr id="42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8637" y="1314475"/>
              <a:ext cx="792485" cy="792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325" y="1314797"/>
              <a:ext cx="792163" cy="792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4" name="Group 43"/>
            <p:cNvGrpSpPr/>
            <p:nvPr/>
          </p:nvGrpSpPr>
          <p:grpSpPr>
            <a:xfrm>
              <a:off x="7785102" y="2399219"/>
              <a:ext cx="1162972" cy="1234224"/>
              <a:chOff x="8019097" y="2939752"/>
              <a:chExt cx="1162972" cy="1234224"/>
            </a:xfrm>
          </p:grpSpPr>
          <p:pic>
            <p:nvPicPr>
              <p:cNvPr id="45" name="Picture 6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19097" y="2954487"/>
                <a:ext cx="576064" cy="6185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6" name="Picture 8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02632" y="2939752"/>
                <a:ext cx="579437" cy="615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Picture 6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06481" y="3657792"/>
                <a:ext cx="447337" cy="491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Picture 9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88737" y="3698778"/>
                <a:ext cx="407226" cy="475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5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280" y="2725345"/>
            <a:ext cx="285750" cy="14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8" name="Group 57"/>
          <p:cNvGrpSpPr/>
          <p:nvPr/>
        </p:nvGrpSpPr>
        <p:grpSpPr>
          <a:xfrm>
            <a:off x="6780815" y="1515245"/>
            <a:ext cx="2081187" cy="1980931"/>
            <a:chOff x="6985787" y="2095146"/>
            <a:chExt cx="2081187" cy="1980931"/>
          </a:xfrm>
        </p:grpSpPr>
        <p:pic>
          <p:nvPicPr>
            <p:cNvPr id="59" name="Picture 11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787" y="3024337"/>
              <a:ext cx="28098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" name="Picture 12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2601" y="2318857"/>
              <a:ext cx="28098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" name="Picture 1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6379" y="2149756"/>
              <a:ext cx="28098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" name="Picture 14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5493" y="2269136"/>
              <a:ext cx="28098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15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4672" y="2095146"/>
              <a:ext cx="28098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4" name="Picture 1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7408" y="3089107"/>
              <a:ext cx="28098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17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9655" y="3247727"/>
              <a:ext cx="28098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6" name="Picture 18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65165" y="3104347"/>
              <a:ext cx="28098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7" name="Picture 19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5987" y="3218060"/>
              <a:ext cx="28098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2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1834" y="3791597"/>
              <a:ext cx="28098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21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1213" y="3931297"/>
              <a:ext cx="28098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" name="Picture 22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1363" y="3791597"/>
              <a:ext cx="28098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" name="Picture 2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1856" y="3936377"/>
              <a:ext cx="28098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5366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084"/>
    </mc:Choice>
    <mc:Fallback xmlns="">
      <p:transition spd="slow" advTm="690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2B8C2-0632-4502-ACD0-CAFB86998C13}" type="slidenum">
              <a:rPr lang="en-GB" altLang="ja-JP" smtClean="0"/>
              <a:pPr/>
              <a:t>3</a:t>
            </a:fld>
            <a:endParaRPr lang="en-GB" altLang="ja-JP"/>
          </a:p>
        </p:txBody>
      </p:sp>
      <p:sp>
        <p:nvSpPr>
          <p:cNvPr id="4" name="Rectangle 3"/>
          <p:cNvSpPr/>
          <p:nvPr/>
        </p:nvSpPr>
        <p:spPr bwMode="auto">
          <a:xfrm>
            <a:off x="1115616" y="2420888"/>
            <a:ext cx="6912768" cy="64807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    </a:t>
            </a:r>
            <a:r>
              <a:rPr lang="en-US" sz="2800" dirty="0" smtClean="0"/>
              <a:t>An </a:t>
            </a:r>
            <a:r>
              <a:rPr lang="en-US" sz="2800" dirty="0"/>
              <a:t>e</a:t>
            </a:r>
            <a:r>
              <a:rPr lang="en-US" sz="2800" dirty="0" smtClean="0"/>
              <a:t>mpirical study </a:t>
            </a:r>
            <a:r>
              <a:rPr lang="en-US" sz="2800" dirty="0"/>
              <a:t>of </a:t>
            </a:r>
            <a:r>
              <a:rPr lang="en-US" sz="2800" dirty="0" smtClean="0"/>
              <a:t>cloned buggy code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797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Have bugs been cloned?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35063"/>
            <a:ext cx="8839200" cy="5030241"/>
          </a:xfrm>
        </p:spPr>
        <p:txBody>
          <a:bodyPr/>
          <a:lstStyle/>
          <a:p>
            <a:r>
              <a:rPr lang="en-US" dirty="0" smtClean="0"/>
              <a:t>Investigated systems</a:t>
            </a:r>
          </a:p>
          <a:p>
            <a:pPr lvl="1"/>
            <a:r>
              <a:rPr lang="en-US" sz="1800" dirty="0"/>
              <a:t>Linux </a:t>
            </a:r>
            <a:r>
              <a:rPr lang="en-US" sz="1800" dirty="0" smtClean="0"/>
              <a:t>kernel (OSS):  millions of LOC</a:t>
            </a:r>
          </a:p>
          <a:p>
            <a:pPr lvl="1"/>
            <a:r>
              <a:rPr lang="en-US" sz="1800" dirty="0" err="1" smtClean="0"/>
              <a:t>Git</a:t>
            </a:r>
            <a:r>
              <a:rPr lang="en-US" sz="1800" dirty="0" smtClean="0"/>
              <a:t> </a:t>
            </a:r>
            <a:r>
              <a:rPr lang="en-US" sz="1800" dirty="0"/>
              <a:t>version control </a:t>
            </a:r>
            <a:r>
              <a:rPr lang="en-US" sz="1800" dirty="0" smtClean="0"/>
              <a:t>system (OSS):  &gt; 300 KLOC</a:t>
            </a:r>
          </a:p>
          <a:p>
            <a:pPr lvl="1"/>
            <a:r>
              <a:rPr lang="en-US" sz="1800" dirty="0" err="1" smtClean="0"/>
              <a:t>PostgreSQL</a:t>
            </a:r>
            <a:r>
              <a:rPr lang="en-US" sz="1800" dirty="0" smtClean="0"/>
              <a:t> database (OSS):  &gt; 300 KLOC</a:t>
            </a:r>
          </a:p>
          <a:p>
            <a:pPr lvl="1"/>
            <a:r>
              <a:rPr lang="en-US" sz="1800" dirty="0" smtClean="0"/>
              <a:t>A software product line (</a:t>
            </a:r>
            <a:r>
              <a:rPr lang="en-US" sz="1800" dirty="0"/>
              <a:t>c</a:t>
            </a:r>
            <a:r>
              <a:rPr lang="en-US" sz="1800" dirty="0" smtClean="0"/>
              <a:t>ommercial):  &gt; 50 products, &gt; 1 million LOC each</a:t>
            </a:r>
          </a:p>
          <a:p>
            <a:r>
              <a:rPr lang="en-US" dirty="0" smtClean="0"/>
              <a:t>Approach</a:t>
            </a:r>
          </a:p>
          <a:p>
            <a:pPr lvl="1"/>
            <a:r>
              <a:rPr lang="en-US" sz="1800" dirty="0" smtClean="0"/>
              <a:t>We </a:t>
            </a:r>
            <a:r>
              <a:rPr lang="en-US" sz="1800" dirty="0"/>
              <a:t>searched for </a:t>
            </a:r>
            <a:r>
              <a:rPr lang="en-US" sz="1800" dirty="0" smtClean="0"/>
              <a:t>these </a:t>
            </a:r>
            <a:r>
              <a:rPr lang="en-US" sz="1800" dirty="0"/>
              <a:t>keywords in bug reports and commit </a:t>
            </a:r>
            <a:r>
              <a:rPr lang="en-US" sz="1800" dirty="0" smtClean="0"/>
              <a:t>messages:</a:t>
            </a:r>
            <a:endParaRPr lang="en-US" sz="1800" dirty="0"/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“same bug”, “same fix”, “same issue”, “same error”, and “same problem”</a:t>
            </a:r>
            <a:endParaRPr lang="en-US" sz="1600" dirty="0"/>
          </a:p>
          <a:p>
            <a:pPr lvl="1"/>
            <a:r>
              <a:rPr lang="en-US" sz="1800" dirty="0"/>
              <a:t>For each match, </a:t>
            </a:r>
            <a:r>
              <a:rPr lang="en-US" sz="1800" dirty="0" smtClean="0"/>
              <a:t>we manually determined whether </a:t>
            </a:r>
            <a:r>
              <a:rPr lang="en-US" sz="1800" dirty="0"/>
              <a:t>the commit was necessitated by duplication of a </a:t>
            </a:r>
            <a:r>
              <a:rPr lang="en-US" sz="1800" dirty="0" smtClean="0"/>
              <a:t>bug</a:t>
            </a:r>
            <a:endParaRPr lang="en-US" sz="1800" dirty="0"/>
          </a:p>
          <a:p>
            <a:pPr lvl="1"/>
            <a:r>
              <a:rPr lang="en-US" sz="1800" dirty="0" smtClean="0"/>
              <a:t>If </a:t>
            </a:r>
            <a:r>
              <a:rPr lang="en-US" sz="1800" dirty="0"/>
              <a:t>so, we identified the buggy code and its clones </a:t>
            </a:r>
            <a:r>
              <a:rPr lang="en-US" sz="1800" dirty="0" smtClean="0"/>
              <a:t>manually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7CF70-889B-4F91-83F4-004078FC6BB8}" type="slidenum">
              <a:rPr lang="en-GB" altLang="ja-JP" smtClean="0"/>
              <a:pPr/>
              <a:t>4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62001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"/>
    </mc:Choice>
    <mc:Fallback xmlns="">
      <p:transition spd="slow" advTm="16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42875"/>
            <a:ext cx="8784976" cy="750888"/>
          </a:xfrm>
        </p:spPr>
        <p:txBody>
          <a:bodyPr/>
          <a:lstStyle/>
          <a:p>
            <a:r>
              <a:rPr lang="en-US" dirty="0" smtClean="0"/>
              <a:t>Results of the </a:t>
            </a:r>
            <a:r>
              <a:rPr lang="en-US" dirty="0"/>
              <a:t>E</a:t>
            </a:r>
            <a:r>
              <a:rPr lang="en-US" dirty="0" smtClean="0"/>
              <a:t>mpirical </a:t>
            </a:r>
            <a:r>
              <a:rPr lang="en-US" dirty="0"/>
              <a:t>S</a:t>
            </a:r>
            <a:r>
              <a:rPr lang="en-US" dirty="0" smtClean="0"/>
              <a:t>tudy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7CF70-889B-4F91-83F4-004078FC6BB8}" type="slidenum">
              <a:rPr lang="en-GB" altLang="ja-JP" smtClean="0"/>
              <a:pPr/>
              <a:t>5</a:t>
            </a:fld>
            <a:endParaRPr lang="en-GB" altLang="ja-JP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07504" y="2564904"/>
            <a:ext cx="835292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1200" tIns="0" rIns="61200" bIns="0" numCol="1" anchor="t" anchorCtr="0" compatLnSpc="1">
            <a:prstTxWarp prst="textNoShape">
              <a:avLst/>
            </a:prstTxWarp>
          </a:bodyPr>
          <a:lstStyle>
            <a:lvl1pPr marL="184150" indent="-184150" algn="l" rtl="0" eaLnBrk="1" fontAlgn="base" hangingPunct="1">
              <a:spcBef>
                <a:spcPct val="40000"/>
              </a:spcBef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54013" indent="-16827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600">
                <a:solidFill>
                  <a:schemeClr val="tx2"/>
                </a:solidFill>
                <a:latin typeface="+mn-lt"/>
              </a:defRPr>
            </a:lvl2pPr>
            <a:lvl3pPr marL="546100" indent="-19050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3pPr>
            <a:lvl4pPr marL="722313" indent="-17462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4pPr>
            <a:lvl5pPr marL="9064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5pPr>
            <a:lvl6pPr marL="13636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6pPr>
            <a:lvl7pPr marL="18208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7pPr>
            <a:lvl8pPr marL="22780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8pPr>
            <a:lvl9pPr marL="27352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9pPr>
          </a:lstStyle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For </a:t>
            </a:r>
            <a:r>
              <a:rPr lang="en-US" sz="1800" dirty="0"/>
              <a:t>some bugs, we could locate their clones, e.g. in the </a:t>
            </a:r>
            <a:r>
              <a:rPr lang="en-US" sz="1800" dirty="0" smtClean="0"/>
              <a:t>commit, </a:t>
            </a:r>
            <a:r>
              <a:rPr lang="en-US" sz="1800" dirty="0"/>
              <a:t>it says 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“This</a:t>
            </a:r>
            <a:r>
              <a:rPr lang="en-US" dirty="0"/>
              <a:t> is quite the</a:t>
            </a:r>
            <a:r>
              <a:rPr lang="en-US" dirty="0">
                <a:solidFill>
                  <a:srgbClr val="FF0000"/>
                </a:solidFill>
              </a:rPr>
              <a:t> same fix</a:t>
            </a:r>
            <a:r>
              <a:rPr lang="en-US" dirty="0"/>
              <a:t> as in </a:t>
            </a:r>
            <a:r>
              <a:rPr lang="en-US" dirty="0" smtClean="0"/>
              <a:t>2cb96f86628d6e97fcbda5fe4d8d74876239834c.”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323528" y="4617131"/>
            <a:ext cx="8496944" cy="11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1200" tIns="0" rIns="61200" bIns="0" numCol="1" anchor="t" anchorCtr="0" compatLnSpc="1">
            <a:prstTxWarp prst="textNoShape">
              <a:avLst/>
            </a:prstTxWarp>
          </a:bodyPr>
          <a:lstStyle>
            <a:lvl1pPr marL="184150" indent="-184150" algn="l" rtl="0" eaLnBrk="1" fontAlgn="base" hangingPunct="1">
              <a:spcBef>
                <a:spcPct val="40000"/>
              </a:spcBef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54013" indent="-16827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600">
                <a:solidFill>
                  <a:schemeClr val="tx2"/>
                </a:solidFill>
                <a:latin typeface="+mn-lt"/>
              </a:defRPr>
            </a:lvl2pPr>
            <a:lvl3pPr marL="546100" indent="-19050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3pPr>
            <a:lvl4pPr marL="722313" indent="-17462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4pPr>
            <a:lvl5pPr marL="9064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5pPr>
            <a:lvl6pPr marL="13636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6pPr>
            <a:lvl7pPr marL="18208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7pPr>
            <a:lvl8pPr marL="22780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8pPr>
            <a:lvl9pPr marL="27352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US" sz="2400" dirty="0"/>
              <a:t>Commercial product line</a:t>
            </a:r>
          </a:p>
          <a:p>
            <a:pPr lvl="1"/>
            <a:r>
              <a:rPr lang="en-US" dirty="0" smtClean="0"/>
              <a:t>969 out of 25420 bugs (3.8%)</a:t>
            </a:r>
          </a:p>
          <a:p>
            <a:pPr lvl="1"/>
            <a:r>
              <a:rPr lang="en-US" dirty="0" smtClean="0"/>
              <a:t>No access to source code</a:t>
            </a:r>
          </a:p>
        </p:txBody>
      </p:sp>
      <p:sp>
        <p:nvSpPr>
          <p:cNvPr id="3" name="Rectangle 2"/>
          <p:cNvSpPr/>
          <p:nvPr/>
        </p:nvSpPr>
        <p:spPr>
          <a:xfrm>
            <a:off x="307529" y="1124744"/>
            <a:ext cx="1019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4150" indent="-184150">
              <a:spcBef>
                <a:spcPct val="40000"/>
              </a:spcBef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OSS</a:t>
            </a:r>
            <a:endParaRPr lang="en-US" sz="24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828788"/>
              </p:ext>
            </p:extLst>
          </p:nvPr>
        </p:nvGraphicFramePr>
        <p:xfrm>
          <a:off x="1475656" y="1124744"/>
          <a:ext cx="60529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3317"/>
                <a:gridCol w="1977539"/>
                <a:gridCol w="208209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Cloned</a:t>
                      </a:r>
                      <a:r>
                        <a:rPr lang="en-US" baseline="0" dirty="0" smtClean="0"/>
                        <a:t> bugs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Locatable clones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Linux kernel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PostgreSQL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79512" y="3501008"/>
            <a:ext cx="835292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1200" tIns="0" rIns="61200" bIns="0" numCol="1" anchor="t" anchorCtr="0" compatLnSpc="1">
            <a:prstTxWarp prst="textNoShape">
              <a:avLst/>
            </a:prstTxWarp>
          </a:bodyPr>
          <a:lstStyle>
            <a:lvl1pPr marL="184150" indent="-184150" algn="l" rtl="0" eaLnBrk="1" fontAlgn="base" hangingPunct="1">
              <a:spcBef>
                <a:spcPct val="40000"/>
              </a:spcBef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54013" indent="-16827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600">
                <a:solidFill>
                  <a:schemeClr val="tx2"/>
                </a:solidFill>
                <a:latin typeface="+mn-lt"/>
              </a:defRPr>
            </a:lvl2pPr>
            <a:lvl3pPr marL="546100" indent="-19050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3pPr>
            <a:lvl4pPr marL="722313" indent="-17462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4pPr>
            <a:lvl5pPr marL="9064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5pPr>
            <a:lvl6pPr marL="13636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6pPr>
            <a:lvl7pPr marL="18208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7pPr>
            <a:lvl8pPr marL="22780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8pPr>
            <a:lvl9pPr marL="27352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9pPr>
          </a:lstStyle>
          <a:p>
            <a:pPr marL="355600" lvl="2" indent="0">
              <a:buNone/>
            </a:pPr>
            <a:endParaRPr lang="en-US" dirty="0" smtClean="0"/>
          </a:p>
          <a:p>
            <a:pPr lvl="1"/>
            <a:r>
              <a:rPr lang="en-US" sz="1800" dirty="0"/>
              <a:t>For some other bugs, we could not locate their clones, e.g. 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“Other </a:t>
            </a:r>
            <a:r>
              <a:rPr lang="en-US" dirty="0"/>
              <a:t>platforms have this </a:t>
            </a:r>
            <a:r>
              <a:rPr lang="en-US" dirty="0">
                <a:solidFill>
                  <a:srgbClr val="FF0000"/>
                </a:solidFill>
              </a:rPr>
              <a:t>same bug</a:t>
            </a:r>
            <a:r>
              <a:rPr lang="en-US" dirty="0"/>
              <a:t>, in one form or </a:t>
            </a:r>
            <a:r>
              <a:rPr lang="en-US" dirty="0" smtClean="0"/>
              <a:t>another.”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611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6"/>
    </mc:Choice>
    <mc:Fallback xmlns="">
      <p:transition spd="slow" advTm="7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Buggy Code Segment </a:t>
            </a:r>
            <a:r>
              <a:rPr lang="en-US" dirty="0"/>
              <a:t>is </a:t>
            </a:r>
            <a:r>
              <a:rPr lang="en-US" dirty="0" smtClean="0"/>
              <a:t>Usually Small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35063"/>
            <a:ext cx="8839200" cy="925785"/>
          </a:xfrm>
        </p:spPr>
        <p:txBody>
          <a:bodyPr/>
          <a:lstStyle/>
          <a:p>
            <a:r>
              <a:rPr lang="en-US" dirty="0" smtClean="0"/>
              <a:t>More than 88% of the bugs cover 4 or fewer contiguous lines of code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7CF70-889B-4F91-83F4-004078FC6BB8}" type="slidenum">
              <a:rPr lang="en-GB" altLang="ja-JP" smtClean="0"/>
              <a:pPr/>
              <a:t>6</a:t>
            </a:fld>
            <a:endParaRPr lang="en-GB" altLang="ja-JP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7767993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46821" y="5301208"/>
            <a:ext cx="59570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SimSun" pitchFamily="2" charset="-122"/>
                <a:cs typeface="Times New Roman" pitchFamily="18" charset="0"/>
              </a:rPr>
              <a:t>Size (contiguous lines) of the largest component of each bug fix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35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1"/>
    </mc:Choice>
    <mc:Fallback xmlns="">
      <p:transition spd="slow" advTm="53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to Detect Cloned Buggy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35063"/>
            <a:ext cx="8839200" cy="565745"/>
          </a:xfrm>
        </p:spPr>
        <p:txBody>
          <a:bodyPr/>
          <a:lstStyle/>
          <a:p>
            <a:r>
              <a:rPr lang="en-US" dirty="0" smtClean="0"/>
              <a:t>The empirical study confirmed that cloned bugs do exist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7CF70-889B-4F91-83F4-004078FC6BB8}" type="slidenum">
              <a:rPr lang="en-GB" altLang="ja-JP" smtClean="0"/>
              <a:pPr/>
              <a:t>7</a:t>
            </a:fld>
            <a:endParaRPr lang="en-GB" altLang="ja-JP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52400" y="1618362"/>
            <a:ext cx="8816210" cy="1162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1200" tIns="0" rIns="61200" bIns="0" numCol="1" anchor="t" anchorCtr="0" compatLnSpc="1">
            <a:prstTxWarp prst="textNoShape">
              <a:avLst/>
            </a:prstTxWarp>
          </a:bodyPr>
          <a:lstStyle>
            <a:lvl1pPr marL="184150" indent="-184150" algn="l" rtl="0" eaLnBrk="1" fontAlgn="base" hangingPunct="1">
              <a:spcBef>
                <a:spcPct val="40000"/>
              </a:spcBef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54013" indent="-16827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600">
                <a:solidFill>
                  <a:schemeClr val="tx2"/>
                </a:solidFill>
                <a:latin typeface="+mn-lt"/>
              </a:defRPr>
            </a:lvl2pPr>
            <a:lvl3pPr marL="546100" indent="-19050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3pPr>
            <a:lvl4pPr marL="722313" indent="-17462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4pPr>
            <a:lvl5pPr marL="9064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5pPr>
            <a:lvl6pPr marL="13636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6pPr>
            <a:lvl7pPr marL="18208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7pPr>
            <a:lvl8pPr marL="22780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8pPr>
            <a:lvl9pPr marL="27352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9pPr>
          </a:lstStyle>
          <a:p>
            <a:pPr marL="184150" lvl="1" indent="-184150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1800" dirty="0"/>
              <a:t>Once a bug is detected, i</a:t>
            </a:r>
            <a:r>
              <a:rPr lang="en-US" sz="1800" dirty="0" smtClean="0"/>
              <a:t>t </a:t>
            </a:r>
            <a:r>
              <a:rPr lang="en-US" sz="1800" dirty="0"/>
              <a:t>is necessary to find all its clones and fix them</a:t>
            </a:r>
          </a:p>
          <a:p>
            <a:pPr marL="184150" lvl="1" indent="-184150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1800" dirty="0" smtClean="0"/>
              <a:t>Customer satisfaction drops when a customer re-encounters a bug that the vendor claimed to have fixed</a:t>
            </a:r>
          </a:p>
        </p:txBody>
      </p:sp>
      <p:grpSp>
        <p:nvGrpSpPr>
          <p:cNvPr id="2050" name="Group 2049"/>
          <p:cNvGrpSpPr/>
          <p:nvPr/>
        </p:nvGrpSpPr>
        <p:grpSpPr>
          <a:xfrm>
            <a:off x="314493" y="3059214"/>
            <a:ext cx="8280920" cy="2947098"/>
            <a:chOff x="179512" y="3068960"/>
            <a:chExt cx="8280920" cy="3084164"/>
          </a:xfrm>
        </p:grpSpPr>
        <p:sp>
          <p:nvSpPr>
            <p:cNvPr id="30" name="TextBox 29"/>
            <p:cNvSpPr txBox="1"/>
            <p:nvPr/>
          </p:nvSpPr>
          <p:spPr>
            <a:xfrm>
              <a:off x="920082" y="3068960"/>
              <a:ext cx="1041223" cy="274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B0F0"/>
                  </a:solidFill>
                </a:rPr>
                <a:t>Inputs</a:t>
              </a:r>
              <a:endParaRPr lang="en-US" sz="2400" dirty="0">
                <a:solidFill>
                  <a:srgbClr val="00B0F0"/>
                </a:solidFill>
              </a:endParaRPr>
            </a:p>
          </p:txBody>
        </p:sp>
        <p:grpSp>
          <p:nvGrpSpPr>
            <p:cNvPr id="2049" name="Group 2048"/>
            <p:cNvGrpSpPr/>
            <p:nvPr/>
          </p:nvGrpSpPr>
          <p:grpSpPr>
            <a:xfrm>
              <a:off x="179512" y="3169454"/>
              <a:ext cx="8280920" cy="2983670"/>
              <a:chOff x="179512" y="3169454"/>
              <a:chExt cx="8280920" cy="2983670"/>
            </a:xfrm>
          </p:grpSpPr>
          <p:pic>
            <p:nvPicPr>
              <p:cNvPr id="10" name="Picture 1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6403" y="3581216"/>
                <a:ext cx="667912" cy="5146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67772" y="4022474"/>
                <a:ext cx="1799678" cy="9009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3" name="Group 12"/>
              <p:cNvGrpSpPr/>
              <p:nvPr/>
            </p:nvGrpSpPr>
            <p:grpSpPr>
              <a:xfrm>
                <a:off x="718108" y="3807588"/>
                <a:ext cx="1952412" cy="560965"/>
                <a:chOff x="1043608" y="2203016"/>
                <a:chExt cx="2088232" cy="944720"/>
              </a:xfrm>
            </p:grpSpPr>
            <p:pic>
              <p:nvPicPr>
                <p:cNvPr id="36" name="Picture 10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23341" y="2203016"/>
                  <a:ext cx="280987" cy="1397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37" name="TextBox 36"/>
                <p:cNvSpPr txBox="1"/>
                <p:nvPr/>
              </p:nvSpPr>
              <p:spPr>
                <a:xfrm>
                  <a:off x="1043608" y="2839959"/>
                  <a:ext cx="208823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Buggy code snippet</a:t>
                  </a:r>
                  <a:endParaRPr lang="en-US" sz="1400" dirty="0"/>
                </a:p>
              </p:txBody>
            </p:sp>
          </p:grpSp>
          <p:sp>
            <p:nvSpPr>
              <p:cNvPr id="29" name="Rectangle 28"/>
              <p:cNvSpPr/>
              <p:nvPr/>
            </p:nvSpPr>
            <p:spPr>
              <a:xfrm>
                <a:off x="448810" y="3516666"/>
                <a:ext cx="2019737" cy="1018899"/>
              </a:xfrm>
              <a:prstGeom prst="rect">
                <a:avLst/>
              </a:prstGeom>
              <a:solidFill>
                <a:schemeClr val="bg1">
                  <a:alpha val="28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179512" y="4616931"/>
                <a:ext cx="2760307" cy="1457908"/>
                <a:chOff x="179512" y="3422014"/>
                <a:chExt cx="2952328" cy="2455258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179512" y="3422014"/>
                  <a:ext cx="2952328" cy="2455258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  <a:alpha val="23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3" name="Group 32"/>
                <p:cNvGrpSpPr/>
                <p:nvPr/>
              </p:nvGrpSpPr>
              <p:grpSpPr>
                <a:xfrm>
                  <a:off x="323883" y="3573016"/>
                  <a:ext cx="2699945" cy="2177351"/>
                  <a:chOff x="427080" y="3434993"/>
                  <a:chExt cx="3549348" cy="2882463"/>
                </a:xfrm>
              </p:grpSpPr>
              <p:pic>
                <p:nvPicPr>
                  <p:cNvPr id="34" name="Picture 7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96164" y="3434993"/>
                    <a:ext cx="2860092" cy="24482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427080" y="5910009"/>
                    <a:ext cx="3549348" cy="40744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Entire system to be checked</a:t>
                    </a:r>
                    <a:endParaRPr lang="en-US" sz="1400" dirty="0"/>
                  </a:p>
                </p:txBody>
              </p:sp>
            </p:grpSp>
          </p:grpSp>
          <p:grpSp>
            <p:nvGrpSpPr>
              <p:cNvPr id="5" name="Group 4"/>
              <p:cNvGrpSpPr/>
              <p:nvPr/>
            </p:nvGrpSpPr>
            <p:grpSpPr>
              <a:xfrm>
                <a:off x="2535871" y="3477737"/>
                <a:ext cx="3433551" cy="1946603"/>
                <a:chOff x="2535871" y="3477737"/>
                <a:chExt cx="3433551" cy="1946603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3680388" y="3477737"/>
                  <a:ext cx="2289034" cy="1946603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5" name="Group 14"/>
                <p:cNvGrpSpPr/>
                <p:nvPr/>
              </p:nvGrpSpPr>
              <p:grpSpPr>
                <a:xfrm>
                  <a:off x="2535871" y="3981518"/>
                  <a:ext cx="1211842" cy="1067140"/>
                  <a:chOff x="2699792" y="2495930"/>
                  <a:chExt cx="1296144" cy="1797167"/>
                </a:xfrm>
              </p:grpSpPr>
              <p:sp>
                <p:nvSpPr>
                  <p:cNvPr id="27" name="Striped Right Arrow 26"/>
                  <p:cNvSpPr/>
                  <p:nvPr/>
                </p:nvSpPr>
                <p:spPr>
                  <a:xfrm>
                    <a:off x="2699792" y="2495930"/>
                    <a:ext cx="1224136" cy="313633"/>
                  </a:xfrm>
                  <a:prstGeom prst="stripedRightArrow">
                    <a:avLst/>
                  </a:prstGeom>
                  <a:noFill/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28" name="Picture 12"/>
                  <p:cNvPicPr>
                    <a:picLocks noChangeAspect="1" noChangeArrowheads="1"/>
                  </p:cNvPicPr>
                  <p:nvPr/>
                </p:nvPicPr>
                <p:blipFill>
                  <a:blip r:embed="rId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203848" y="3645025"/>
                    <a:ext cx="792088" cy="6480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  <p:grpSp>
            <p:nvGrpSpPr>
              <p:cNvPr id="16" name="Group 15"/>
              <p:cNvGrpSpPr/>
              <p:nvPr/>
            </p:nvGrpSpPr>
            <p:grpSpPr>
              <a:xfrm>
                <a:off x="5902099" y="3169454"/>
                <a:ext cx="2558333" cy="2983670"/>
                <a:chOff x="6300192" y="1128336"/>
                <a:chExt cx="2736304" cy="5024789"/>
              </a:xfrm>
            </p:grpSpPr>
            <p:pic>
              <p:nvPicPr>
                <p:cNvPr id="17" name="Picture 18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48264" y="1747829"/>
                  <a:ext cx="2088232" cy="1554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8" name="TextBox 17"/>
                <p:cNvSpPr txBox="1"/>
                <p:nvPr/>
              </p:nvSpPr>
              <p:spPr>
                <a:xfrm>
                  <a:off x="7247746" y="1128336"/>
                  <a:ext cx="136815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solidFill>
                        <a:srgbClr val="00B0F0"/>
                      </a:solidFill>
                    </a:rPr>
                    <a:t>Output</a:t>
                  </a:r>
                  <a:endParaRPr lang="en-US" sz="2400" dirty="0">
                    <a:solidFill>
                      <a:srgbClr val="00B0F0"/>
                    </a:solidFill>
                  </a:endParaRPr>
                </a:p>
              </p:txBody>
            </p:sp>
            <p:pic>
              <p:nvPicPr>
                <p:cNvPr id="19" name="Picture 17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60132" y="4305275"/>
                  <a:ext cx="2176463" cy="18478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7992379" y="2566442"/>
                  <a:ext cx="756085" cy="235934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 flipH="1">
                  <a:off x="7668345" y="3029611"/>
                  <a:ext cx="122984" cy="216334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Striped Right Arrow 21"/>
                <p:cNvSpPr/>
                <p:nvPr/>
              </p:nvSpPr>
              <p:spPr>
                <a:xfrm>
                  <a:off x="6300192" y="2360008"/>
                  <a:ext cx="648072" cy="410101"/>
                </a:xfrm>
                <a:prstGeom prst="stripedRightArrow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7603381" y="2306982"/>
                  <a:ext cx="483250" cy="278841"/>
                  <a:chOff x="7603381" y="2306982"/>
                  <a:chExt cx="483250" cy="278841"/>
                </a:xfrm>
              </p:grpSpPr>
              <p:pic>
                <p:nvPicPr>
                  <p:cNvPr id="25" name="Picture 10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603381" y="2327749"/>
                    <a:ext cx="280987" cy="23730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6" name="Picture 20"/>
                  <p:cNvPicPr>
                    <a:picLocks noChangeAspect="1" noChangeArrowheads="1"/>
                  </p:cNvPicPr>
                  <p:nvPr/>
                </p:nvPicPr>
                <p:blipFill>
                  <a:blip r:embed="rId11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884368" y="2306982"/>
                    <a:ext cx="202263" cy="2788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24" name="Picture 22"/>
                <p:cNvPicPr>
                  <a:picLocks noChangeAspect="1" noChangeArrowheads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41021" y="2712860"/>
                  <a:ext cx="487363" cy="2809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</p:grp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761" y="3608159"/>
            <a:ext cx="12382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3920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574"/>
    </mc:Choice>
    <mc:Fallback xmlns="">
      <p:transition spd="slow" advTm="425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2B8C2-0632-4502-ACD0-CAFB86998C13}" type="slidenum">
              <a:rPr lang="en-GB" altLang="ja-JP" smtClean="0"/>
              <a:pPr/>
              <a:t>8</a:t>
            </a:fld>
            <a:endParaRPr lang="en-GB" altLang="ja-JP"/>
          </a:p>
        </p:txBody>
      </p:sp>
      <p:sp>
        <p:nvSpPr>
          <p:cNvPr id="5" name="Rectangle 4"/>
          <p:cNvSpPr/>
          <p:nvPr/>
        </p:nvSpPr>
        <p:spPr bwMode="auto">
          <a:xfrm>
            <a:off x="1043608" y="2636912"/>
            <a:ext cx="7200800" cy="64807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800" dirty="0" smtClean="0"/>
              <a:t>CBCD - A tool to detect cloned buggy code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124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CBCD Uses PDG-Based Clone Detection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35063"/>
            <a:ext cx="8839200" cy="1789881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7CF70-889B-4F91-83F4-004078FC6BB8}" type="slidenum">
              <a:rPr lang="en-GB" altLang="ja-JP" smtClean="0"/>
              <a:pPr/>
              <a:t>9</a:t>
            </a:fld>
            <a:endParaRPr lang="en-GB" altLang="ja-JP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7280" y="1052736"/>
            <a:ext cx="883920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1200" tIns="0" rIns="61200" bIns="0" numCol="1" anchor="t" anchorCtr="0" compatLnSpc="1">
            <a:prstTxWarp prst="textNoShape">
              <a:avLst/>
            </a:prstTxWarp>
          </a:bodyPr>
          <a:lstStyle>
            <a:lvl1pPr marL="184150" indent="-184150" algn="l" rtl="0" eaLnBrk="1" fontAlgn="base" hangingPunct="1">
              <a:spcBef>
                <a:spcPct val="40000"/>
              </a:spcBef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54013" indent="-16827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600">
                <a:solidFill>
                  <a:schemeClr val="tx2"/>
                </a:solidFill>
                <a:latin typeface="+mn-lt"/>
              </a:defRPr>
            </a:lvl2pPr>
            <a:lvl3pPr marL="546100" indent="-19050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3pPr>
            <a:lvl4pPr marL="722313" indent="-17462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4pPr>
            <a:lvl5pPr marL="9064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5pPr>
            <a:lvl6pPr marL="13636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6pPr>
            <a:lvl7pPr marL="18208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7pPr>
            <a:lvl8pPr marL="22780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8pPr>
            <a:lvl9pPr marL="27352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US" dirty="0" smtClean="0"/>
              <a:t>Clone detection approaches:</a:t>
            </a:r>
          </a:p>
          <a:p>
            <a:pPr lvl="1"/>
            <a:r>
              <a:rPr lang="en-US" dirty="0" smtClean="0"/>
              <a:t>Text-based, Token-based, Abstract Syntax Tree (AST)-based</a:t>
            </a:r>
          </a:p>
          <a:p>
            <a:pPr lvl="1"/>
            <a:r>
              <a:rPr lang="en-US" dirty="0" smtClean="0"/>
              <a:t>Program Dependency Graph (PDG)-based</a:t>
            </a:r>
          </a:p>
          <a:p>
            <a:pPr marL="185738" lvl="1" indent="0">
              <a:buNone/>
            </a:pPr>
            <a:endParaRPr lang="en-US" kern="1200" dirty="0" smtClean="0">
              <a:ea typeface="+mn-ea"/>
              <a:cs typeface="+mn-cs"/>
            </a:endParaRPr>
          </a:p>
          <a:p>
            <a:endParaRPr lang="en-US" kern="1200" dirty="0" smtClean="0">
              <a:ea typeface="+mn-ea"/>
              <a:cs typeface="+mn-cs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152400" y="4725144"/>
            <a:ext cx="8839200" cy="142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1200" tIns="0" rIns="61200" bIns="0" numCol="1" anchor="t" anchorCtr="0" compatLnSpc="1">
            <a:prstTxWarp prst="textNoShape">
              <a:avLst/>
            </a:prstTxWarp>
          </a:bodyPr>
          <a:lstStyle>
            <a:lvl1pPr marL="184150" indent="-184150" algn="l" rtl="0" eaLnBrk="1" fontAlgn="base" hangingPunct="1">
              <a:spcBef>
                <a:spcPct val="40000"/>
              </a:spcBef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54013" indent="-16827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600">
                <a:solidFill>
                  <a:schemeClr val="tx2"/>
                </a:solidFill>
                <a:latin typeface="+mn-lt"/>
              </a:defRPr>
            </a:lvl2pPr>
            <a:lvl3pPr marL="546100" indent="-19050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3pPr>
            <a:lvl4pPr marL="722313" indent="-17462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4pPr>
            <a:lvl5pPr marL="9064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5pPr>
            <a:lvl6pPr marL="13636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6pPr>
            <a:lvl7pPr marL="18208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7pPr>
            <a:lvl8pPr marL="22780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8pPr>
            <a:lvl9pPr marL="2735263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Times New Roman" pitchFamily="18" charset="0"/>
              <a:buChar char="-"/>
              <a:defRPr sz="14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US" dirty="0" smtClean="0"/>
              <a:t>PDG-based </a:t>
            </a:r>
            <a:r>
              <a:rPr lang="en-US" dirty="0" smtClean="0"/>
              <a:t>clone detection approach </a:t>
            </a:r>
          </a:p>
          <a:p>
            <a:pPr lvl="1"/>
            <a:r>
              <a:rPr lang="en-US" dirty="0" smtClean="0"/>
              <a:t>Check graph isomorphism of PDGs of code segments to identify code clones</a:t>
            </a:r>
          </a:p>
          <a:p>
            <a:pPr lvl="1"/>
            <a:r>
              <a:rPr lang="en-US" dirty="0" smtClean="0"/>
              <a:t>M</a:t>
            </a:r>
            <a:r>
              <a:rPr lang="en-US" kern="1200" dirty="0" smtClean="0">
                <a:ea typeface="+mn-ea"/>
                <a:cs typeface="+mn-cs"/>
              </a:rPr>
              <a:t>ore resilient to code changes</a:t>
            </a:r>
          </a:p>
          <a:p>
            <a:pPr lvl="1"/>
            <a:r>
              <a:rPr lang="en-US" kern="1200" dirty="0" smtClean="0">
                <a:solidFill>
                  <a:srgbClr val="FF0000"/>
                </a:solidFill>
                <a:ea typeface="+mn-ea"/>
                <a:cs typeface="+mn-cs"/>
              </a:rPr>
              <a:t>CBCD: </a:t>
            </a:r>
            <a:r>
              <a:rPr lang="en-US" kern="1200" dirty="0" smtClean="0">
                <a:solidFill>
                  <a:srgbClr val="FF0000"/>
                </a:solidFill>
                <a:ea typeface="+mn-ea"/>
                <a:cs typeface="+mn-cs"/>
              </a:rPr>
              <a:t>check whether </a:t>
            </a:r>
            <a:r>
              <a:rPr lang="en-US" kern="1200" dirty="0" smtClean="0">
                <a:solidFill>
                  <a:srgbClr val="FF0000"/>
                </a:solidFill>
                <a:ea typeface="+mn-ea"/>
                <a:cs typeface="+mn-cs"/>
              </a:rPr>
              <a:t>PDG of the buggy code is a </a:t>
            </a:r>
            <a:r>
              <a:rPr lang="en-US" kern="1200" dirty="0" err="1" smtClean="0">
                <a:solidFill>
                  <a:srgbClr val="FF0000"/>
                </a:solidFill>
                <a:ea typeface="+mn-ea"/>
                <a:cs typeface="+mn-cs"/>
              </a:rPr>
              <a:t>subgraph</a:t>
            </a:r>
            <a:r>
              <a:rPr lang="en-US" kern="1200" dirty="0" smtClean="0">
                <a:solidFill>
                  <a:srgbClr val="FF0000"/>
                </a:solidFill>
                <a:ea typeface="+mn-ea"/>
                <a:cs typeface="+mn-cs"/>
              </a:rPr>
              <a:t> of the PDG of </a:t>
            </a:r>
            <a:r>
              <a:rPr lang="en-US" kern="1200" smtClean="0">
                <a:solidFill>
                  <a:srgbClr val="FF0000"/>
                </a:solidFill>
                <a:ea typeface="+mn-ea"/>
                <a:cs typeface="+mn-cs"/>
              </a:rPr>
              <a:t>the </a:t>
            </a:r>
            <a:r>
              <a:rPr lang="en-US" kern="1200" smtClean="0">
                <a:solidFill>
                  <a:srgbClr val="FF0000"/>
                </a:solidFill>
                <a:ea typeface="+mn-ea"/>
                <a:cs typeface="+mn-cs"/>
              </a:rPr>
              <a:t>system</a:t>
            </a:r>
            <a:endParaRPr lang="en-US" kern="1200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Unlike other PDG-based tools, CBCD also requires vertex kind and source text match</a:t>
            </a:r>
            <a:endParaRPr lang="en-US" kern="1200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lvl="1"/>
            <a:endParaRPr lang="en-US" kern="1200" dirty="0" smtClean="0">
              <a:ea typeface="+mn-ea"/>
              <a:cs typeface="+mn-cs"/>
            </a:endParaRPr>
          </a:p>
          <a:p>
            <a:endParaRPr lang="en-US" kern="1200" dirty="0" smtClean="0"/>
          </a:p>
        </p:txBody>
      </p:sp>
      <p:grpSp>
        <p:nvGrpSpPr>
          <p:cNvPr id="21" name="Group 20"/>
          <p:cNvGrpSpPr/>
          <p:nvPr/>
        </p:nvGrpSpPr>
        <p:grpSpPr>
          <a:xfrm>
            <a:off x="107504" y="1988840"/>
            <a:ext cx="8918061" cy="2696902"/>
            <a:chOff x="150892" y="2106577"/>
            <a:chExt cx="8918061" cy="2696902"/>
          </a:xfrm>
        </p:grpSpPr>
        <p:grpSp>
          <p:nvGrpSpPr>
            <p:cNvPr id="18" name="Group 17"/>
            <p:cNvGrpSpPr/>
            <p:nvPr/>
          </p:nvGrpSpPr>
          <p:grpSpPr>
            <a:xfrm>
              <a:off x="150892" y="2610633"/>
              <a:ext cx="8918061" cy="2192846"/>
              <a:chOff x="395536" y="3068960"/>
              <a:chExt cx="8918061" cy="3085095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395536" y="3068960"/>
                <a:ext cx="6984776" cy="3085095"/>
                <a:chOff x="395536" y="3068960"/>
                <a:chExt cx="6984776" cy="3085095"/>
              </a:xfrm>
            </p:grpSpPr>
            <p:sp>
              <p:nvSpPr>
                <p:cNvPr id="6" name="Rectangle 1"/>
                <p:cNvSpPr>
                  <a:spLocks noChangeArrowheads="1"/>
                </p:cNvSpPr>
                <p:nvPr/>
              </p:nvSpPr>
              <p:spPr bwMode="auto">
                <a:xfrm>
                  <a:off x="1547664" y="3068960"/>
                  <a:ext cx="4536504" cy="10772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333333"/>
                      </a:solidFill>
                      <a:effectLst/>
                      <a:latin typeface="Courier New" pitchFamily="49" charset="0"/>
                      <a:cs typeface="Courier New" pitchFamily="49" charset="0"/>
                    </a:rPr>
                    <a:t>static </a:t>
                  </a:r>
                  <a:r>
                    <a:rPr kumimoji="0" lang="en-US" sz="1600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333333"/>
                      </a:solidFill>
                      <a:effectLst/>
                      <a:latin typeface="Courier New" pitchFamily="49" charset="0"/>
                      <a:cs typeface="Courier New" pitchFamily="49" charset="0"/>
                    </a:rPr>
                    <a:t>int</a:t>
                  </a: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333333"/>
                      </a:solidFill>
                      <a:effectLst/>
                      <a:latin typeface="Courier New" pitchFamily="49" charset="0"/>
                      <a:cs typeface="Courier New" pitchFamily="49" charset="0"/>
                    </a:rPr>
                    <a:t> </a:t>
                  </a: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Courier New" pitchFamily="49" charset="0"/>
                      <a:cs typeface="Courier New" pitchFamily="49" charset="0"/>
                    </a:rPr>
                    <a:t>add(</a:t>
                  </a:r>
                  <a:r>
                    <a:rPr kumimoji="0" lang="en-US" sz="16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Courier New" pitchFamily="49" charset="0"/>
                      <a:cs typeface="Courier New" pitchFamily="49" charset="0"/>
                    </a:rPr>
                    <a:t>int</a:t>
                  </a: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Courier New" pitchFamily="49" charset="0"/>
                      <a:cs typeface="Courier New" pitchFamily="49" charset="0"/>
                    </a:rPr>
                    <a:t> a, </a:t>
                  </a:r>
                  <a:r>
                    <a:rPr kumimoji="0" lang="en-US" sz="16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Courier New" pitchFamily="49" charset="0"/>
                      <a:cs typeface="Courier New" pitchFamily="49" charset="0"/>
                    </a:rPr>
                    <a:t>int</a:t>
                  </a: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Courier New" pitchFamily="49" charset="0"/>
                      <a:cs typeface="Courier New" pitchFamily="49" charset="0"/>
                    </a:rPr>
                    <a:t> b) </a:t>
                  </a:r>
                  <a:b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Courier New" pitchFamily="49" charset="0"/>
                      <a:cs typeface="Courier New" pitchFamily="49" charset="0"/>
                    </a:rPr>
                  </a:b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Courier New" pitchFamily="49" charset="0"/>
                      <a:cs typeface="Courier New" pitchFamily="49" charset="0"/>
                    </a:rPr>
                    <a:t>{</a:t>
                  </a:r>
                  <a:b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Courier New" pitchFamily="49" charset="0"/>
                      <a:cs typeface="Courier New" pitchFamily="49" charset="0"/>
                    </a:rPr>
                  </a:b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Courier New" pitchFamily="49" charset="0"/>
                      <a:cs typeface="Courier New" pitchFamily="49" charset="0"/>
                    </a:rPr>
                    <a:t>    return(</a:t>
                  </a:r>
                  <a:r>
                    <a:rPr kumimoji="0" lang="en-US" sz="16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Courier New" pitchFamily="49" charset="0"/>
                      <a:cs typeface="Courier New" pitchFamily="49" charset="0"/>
                    </a:rPr>
                    <a:t>a+b</a:t>
                  </a: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Courier New" pitchFamily="49" charset="0"/>
                      <a:cs typeface="Courier New" pitchFamily="49" charset="0"/>
                    </a:rPr>
                    <a:t>); </a:t>
                  </a: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333333"/>
                      </a:solidFill>
                      <a:effectLst/>
                      <a:latin typeface="Courier New" pitchFamily="49" charset="0"/>
                      <a:cs typeface="Courier New" pitchFamily="49" charset="0"/>
                    </a:rPr>
                    <a:t/>
                  </a:r>
                  <a:b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333333"/>
                      </a:solidFill>
                      <a:effectLst/>
                      <a:latin typeface="Courier New" pitchFamily="49" charset="0"/>
                      <a:cs typeface="Courier New" pitchFamily="49" charset="0"/>
                    </a:rPr>
                  </a:b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333333"/>
                      </a:solidFill>
                      <a:effectLst/>
                      <a:latin typeface="Courier New" pitchFamily="49" charset="0"/>
                      <a:cs typeface="Courier New" pitchFamily="49" charset="0"/>
                    </a:rPr>
                    <a:t>} </a:t>
                  </a:r>
                  <a:endPara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" name="Oval 6"/>
                <p:cNvSpPr/>
                <p:nvPr/>
              </p:nvSpPr>
              <p:spPr bwMode="auto">
                <a:xfrm>
                  <a:off x="3278854" y="4278945"/>
                  <a:ext cx="1944216" cy="360040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3612014" y="4220313"/>
                  <a:ext cx="1464042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Entry: add</a:t>
                  </a:r>
                  <a:endParaRPr lang="en-US" dirty="0"/>
                </a:p>
              </p:txBody>
            </p:sp>
            <p:sp>
              <p:nvSpPr>
                <p:cNvPr id="9" name="Oval 8"/>
                <p:cNvSpPr/>
                <p:nvPr/>
              </p:nvSpPr>
              <p:spPr bwMode="auto">
                <a:xfrm>
                  <a:off x="395536" y="5073935"/>
                  <a:ext cx="1152128" cy="360040"/>
                </a:xfrm>
                <a:prstGeom prst="ellipse">
                  <a:avLst/>
                </a:prstGeom>
                <a:solidFill>
                  <a:srgbClr val="FFFF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" name="Oval 9"/>
                <p:cNvSpPr/>
                <p:nvPr/>
              </p:nvSpPr>
              <p:spPr bwMode="auto">
                <a:xfrm>
                  <a:off x="1907704" y="5097303"/>
                  <a:ext cx="1143309" cy="360040"/>
                </a:xfrm>
                <a:prstGeom prst="ellipse">
                  <a:avLst/>
                </a:prstGeom>
                <a:solidFill>
                  <a:srgbClr val="FFFF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" name="Oval 10"/>
                <p:cNvSpPr/>
                <p:nvPr/>
              </p:nvSpPr>
              <p:spPr bwMode="auto">
                <a:xfrm>
                  <a:off x="5436096" y="5073935"/>
                  <a:ext cx="1944216" cy="360040"/>
                </a:xfrm>
                <a:prstGeom prst="ellipse">
                  <a:avLst/>
                </a:prstGeom>
                <a:solidFill>
                  <a:srgbClr val="FFFF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" name="Oval 11"/>
                <p:cNvSpPr/>
                <p:nvPr/>
              </p:nvSpPr>
              <p:spPr bwMode="auto">
                <a:xfrm>
                  <a:off x="3347864" y="5794015"/>
                  <a:ext cx="2376264" cy="360040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417398" y="4965363"/>
                  <a:ext cx="1130266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 </a:t>
                  </a:r>
                  <a:r>
                    <a:rPr lang="en-US" i="1" dirty="0" smtClean="0"/>
                    <a:t>a</a:t>
                  </a:r>
                  <a:r>
                    <a:rPr lang="en-US" dirty="0" smtClean="0"/>
                    <a:t> = </a:t>
                  </a:r>
                  <a:r>
                    <a:rPr lang="en-US" i="1" dirty="0" err="1" smtClean="0"/>
                    <a:t>a</a:t>
                  </a:r>
                  <a:r>
                    <a:rPr lang="en-US" sz="1200" i="1" dirty="0" err="1" smtClean="0"/>
                    <a:t>in</a:t>
                  </a:r>
                  <a:endParaRPr lang="en-US" sz="1200" i="1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051720" y="5030772"/>
                  <a:ext cx="1130266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 </a:t>
                  </a:r>
                  <a:r>
                    <a:rPr lang="en-US" i="1" dirty="0"/>
                    <a:t>b</a:t>
                  </a:r>
                  <a:r>
                    <a:rPr lang="en-US" dirty="0" smtClean="0"/>
                    <a:t> = b</a:t>
                  </a:r>
                  <a:r>
                    <a:rPr lang="en-US" sz="1200" i="1" dirty="0" smtClean="0"/>
                    <a:t>in</a:t>
                  </a:r>
                  <a:endParaRPr lang="en-US" sz="1200" i="1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724128" y="4965363"/>
                  <a:ext cx="1440160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 </a:t>
                  </a:r>
                  <a:r>
                    <a:rPr lang="en-US" i="1" dirty="0" smtClean="0"/>
                    <a:t>ret</a:t>
                  </a:r>
                  <a:r>
                    <a:rPr lang="en-US" dirty="0" smtClean="0"/>
                    <a:t> = result</a:t>
                  </a:r>
                  <a:endParaRPr lang="en-US" sz="1200" i="1" dirty="0"/>
                </a:p>
              </p:txBody>
            </p:sp>
            <p:cxnSp>
              <p:nvCxnSpPr>
                <p:cNvPr id="17" name="Straight Arrow Connector 16"/>
                <p:cNvCxnSpPr/>
                <p:nvPr/>
              </p:nvCxnSpPr>
              <p:spPr bwMode="auto">
                <a:xfrm>
                  <a:off x="4644008" y="4653136"/>
                  <a:ext cx="1157838" cy="487374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0" name="Straight Arrow Connector 19"/>
                <p:cNvCxnSpPr/>
                <p:nvPr/>
              </p:nvCxnSpPr>
              <p:spPr bwMode="auto">
                <a:xfrm>
                  <a:off x="4344035" y="4653136"/>
                  <a:ext cx="191961" cy="1155030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2" name="Straight Arrow Connector 21"/>
                <p:cNvCxnSpPr/>
                <p:nvPr/>
              </p:nvCxnSpPr>
              <p:spPr bwMode="auto">
                <a:xfrm flipH="1">
                  <a:off x="2915816" y="4621492"/>
                  <a:ext cx="864096" cy="595008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" name="Straight Arrow Connector 23"/>
                <p:cNvCxnSpPr/>
                <p:nvPr/>
              </p:nvCxnSpPr>
              <p:spPr bwMode="auto">
                <a:xfrm flipH="1">
                  <a:off x="1331640" y="4567282"/>
                  <a:ext cx="2154530" cy="578661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7" name="Straight Arrow Connector 26"/>
                <p:cNvCxnSpPr>
                  <a:endCxn id="12" idx="2"/>
                </p:cNvCxnSpPr>
                <p:nvPr/>
              </p:nvCxnSpPr>
              <p:spPr bwMode="auto">
                <a:xfrm>
                  <a:off x="1281494" y="5430298"/>
                  <a:ext cx="2066370" cy="543737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9" name="Straight Arrow Connector 28"/>
                <p:cNvCxnSpPr>
                  <a:endCxn id="12" idx="1"/>
                </p:cNvCxnSpPr>
                <p:nvPr/>
              </p:nvCxnSpPr>
              <p:spPr bwMode="auto">
                <a:xfrm>
                  <a:off x="2843808" y="5433975"/>
                  <a:ext cx="852052" cy="412767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1" name="Straight Arrow Connector 30"/>
                <p:cNvCxnSpPr/>
                <p:nvPr/>
              </p:nvCxnSpPr>
              <p:spPr bwMode="auto">
                <a:xfrm flipV="1">
                  <a:off x="5436096" y="5457343"/>
                  <a:ext cx="648072" cy="389399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3" name="TextBox 32"/>
                <p:cNvSpPr txBox="1"/>
                <p:nvPr/>
              </p:nvSpPr>
              <p:spPr>
                <a:xfrm>
                  <a:off x="3635896" y="5739924"/>
                  <a:ext cx="2077301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 </a:t>
                  </a:r>
                  <a:r>
                    <a:rPr lang="en-US" i="1" dirty="0" smtClean="0"/>
                    <a:t>result = </a:t>
                  </a:r>
                  <a:r>
                    <a:rPr lang="en-US" i="1" dirty="0" err="1" smtClean="0"/>
                    <a:t>a+b</a:t>
                  </a:r>
                  <a:r>
                    <a:rPr lang="en-US" i="1" dirty="0" smtClean="0"/>
                    <a:t> </a:t>
                  </a:r>
                  <a:endParaRPr lang="en-US" sz="1200" i="1" dirty="0"/>
                </a:p>
              </p:txBody>
            </p:sp>
            <p:cxnSp>
              <p:nvCxnSpPr>
                <p:cNvPr id="41" name="Straight Arrow Connector 40"/>
                <p:cNvCxnSpPr/>
                <p:nvPr/>
              </p:nvCxnSpPr>
              <p:spPr bwMode="auto">
                <a:xfrm>
                  <a:off x="6372200" y="3633775"/>
                  <a:ext cx="794943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3" name="Straight Arrow Connector 42"/>
                <p:cNvCxnSpPr/>
                <p:nvPr/>
              </p:nvCxnSpPr>
              <p:spPr bwMode="auto">
                <a:xfrm flipV="1">
                  <a:off x="6409675" y="4458964"/>
                  <a:ext cx="794943" cy="1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46" name="TextBox 45"/>
              <p:cNvSpPr txBox="1"/>
              <p:nvPr/>
            </p:nvSpPr>
            <p:spPr>
              <a:xfrm>
                <a:off x="7180889" y="3310609"/>
                <a:ext cx="20773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C</a:t>
                </a:r>
                <a:r>
                  <a:rPr lang="en-US" i="1" dirty="0" smtClean="0"/>
                  <a:t>ontrol dependency</a:t>
                </a:r>
                <a:endParaRPr lang="en-US" sz="1200" i="1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7236296" y="4283588"/>
                <a:ext cx="20773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i="1" dirty="0" smtClean="0"/>
                  <a:t>Data </a:t>
                </a:r>
              </a:p>
              <a:p>
                <a:r>
                  <a:rPr lang="en-US" i="1" dirty="0" smtClean="0"/>
                  <a:t>dependency</a:t>
                </a:r>
                <a:endParaRPr lang="en-US" sz="1200" i="1" dirty="0"/>
              </a:p>
            </p:txBody>
          </p:sp>
        </p:grpSp>
        <p:sp>
          <p:nvSpPr>
            <p:cNvPr id="34" name="Content Placeholder 2"/>
            <p:cNvSpPr txBox="1">
              <a:spLocks/>
            </p:cNvSpPr>
            <p:nvPr/>
          </p:nvSpPr>
          <p:spPr bwMode="auto">
            <a:xfrm>
              <a:off x="197296" y="2106577"/>
              <a:ext cx="8839200" cy="386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1200" tIns="0" rIns="61200" bIns="0" numCol="1" anchor="t" anchorCtr="0" compatLnSpc="1">
              <a:prstTxWarp prst="textNoShape">
                <a:avLst/>
              </a:prstTxWarp>
            </a:bodyPr>
            <a:lstStyle>
              <a:lvl1pPr marL="184150" indent="-184150" algn="l" rtl="0" eaLnBrk="1" fontAlgn="base" hangingPunct="1">
                <a:spcBef>
                  <a:spcPct val="40000"/>
                </a:spcBef>
                <a:spcAft>
                  <a:spcPct val="20000"/>
                </a:spcAft>
                <a:buClr>
                  <a:schemeClr val="tx1"/>
                </a:buClr>
                <a:buFont typeface="Wingdings" pitchFamily="2" charset="2"/>
                <a:buChar char="§"/>
                <a:defRPr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354013" indent="-168275" algn="l" rtl="0" eaLnBrk="1" fontAlgn="base" hangingPunct="1">
                <a:spcBef>
                  <a:spcPct val="0"/>
                </a:spcBef>
                <a:spcAft>
                  <a:spcPct val="20000"/>
                </a:spcAft>
                <a:buClr>
                  <a:schemeClr val="tx1"/>
                </a:buClr>
                <a:buFont typeface="Times New Roman" pitchFamily="18" charset="0"/>
                <a:buChar char="-"/>
                <a:defRPr sz="1600">
                  <a:solidFill>
                    <a:schemeClr val="tx2"/>
                  </a:solidFill>
                  <a:latin typeface="+mn-lt"/>
                </a:defRPr>
              </a:lvl2pPr>
              <a:lvl3pPr marL="546100" indent="-190500" algn="l" rtl="0" eaLnBrk="1" fontAlgn="base" hangingPunct="1">
                <a:spcBef>
                  <a:spcPct val="0"/>
                </a:spcBef>
                <a:spcAft>
                  <a:spcPct val="20000"/>
                </a:spcAft>
                <a:buClr>
                  <a:schemeClr val="tx1"/>
                </a:buClr>
                <a:buFont typeface="Times New Roman" pitchFamily="18" charset="0"/>
                <a:buChar char="-"/>
                <a:defRPr sz="1400">
                  <a:solidFill>
                    <a:schemeClr val="tx2"/>
                  </a:solidFill>
                  <a:latin typeface="+mn-lt"/>
                </a:defRPr>
              </a:lvl3pPr>
              <a:lvl4pPr marL="722313" indent="-174625" algn="l" rtl="0" eaLnBrk="1" fontAlgn="base" hangingPunct="1">
                <a:spcBef>
                  <a:spcPct val="0"/>
                </a:spcBef>
                <a:spcAft>
                  <a:spcPct val="20000"/>
                </a:spcAft>
                <a:buClr>
                  <a:schemeClr val="tx1"/>
                </a:buClr>
                <a:buFont typeface="Times New Roman" pitchFamily="18" charset="0"/>
                <a:buChar char="-"/>
                <a:defRPr sz="1400">
                  <a:solidFill>
                    <a:schemeClr val="tx2"/>
                  </a:solidFill>
                  <a:latin typeface="+mn-lt"/>
                </a:defRPr>
              </a:lvl4pPr>
              <a:lvl5pPr marL="906463" indent="-182563" algn="l" rtl="0" eaLnBrk="1" fontAlgn="base" hangingPunct="1">
                <a:spcBef>
                  <a:spcPct val="0"/>
                </a:spcBef>
                <a:spcAft>
                  <a:spcPct val="20000"/>
                </a:spcAft>
                <a:buClr>
                  <a:schemeClr val="tx1"/>
                </a:buClr>
                <a:buFont typeface="Times New Roman" pitchFamily="18" charset="0"/>
                <a:buChar char="-"/>
                <a:defRPr sz="1400">
                  <a:solidFill>
                    <a:schemeClr val="tx2"/>
                  </a:solidFill>
                  <a:latin typeface="+mn-lt"/>
                </a:defRPr>
              </a:lvl5pPr>
              <a:lvl6pPr marL="1363663" indent="-182563" algn="l" rtl="0" eaLnBrk="1" fontAlgn="base" hangingPunct="1">
                <a:spcBef>
                  <a:spcPct val="0"/>
                </a:spcBef>
                <a:spcAft>
                  <a:spcPct val="20000"/>
                </a:spcAft>
                <a:buClr>
                  <a:schemeClr val="tx1"/>
                </a:buClr>
                <a:buFont typeface="Times New Roman" pitchFamily="18" charset="0"/>
                <a:buChar char="-"/>
                <a:defRPr sz="1400">
                  <a:solidFill>
                    <a:schemeClr val="tx2"/>
                  </a:solidFill>
                  <a:latin typeface="+mn-lt"/>
                </a:defRPr>
              </a:lvl6pPr>
              <a:lvl7pPr marL="1820863" indent="-182563" algn="l" rtl="0" eaLnBrk="1" fontAlgn="base" hangingPunct="1">
                <a:spcBef>
                  <a:spcPct val="0"/>
                </a:spcBef>
                <a:spcAft>
                  <a:spcPct val="20000"/>
                </a:spcAft>
                <a:buClr>
                  <a:schemeClr val="tx1"/>
                </a:buClr>
                <a:buFont typeface="Times New Roman" pitchFamily="18" charset="0"/>
                <a:buChar char="-"/>
                <a:defRPr sz="1400">
                  <a:solidFill>
                    <a:schemeClr val="tx2"/>
                  </a:solidFill>
                  <a:latin typeface="+mn-lt"/>
                </a:defRPr>
              </a:lvl7pPr>
              <a:lvl8pPr marL="2278063" indent="-182563" algn="l" rtl="0" eaLnBrk="1" fontAlgn="base" hangingPunct="1">
                <a:spcBef>
                  <a:spcPct val="0"/>
                </a:spcBef>
                <a:spcAft>
                  <a:spcPct val="20000"/>
                </a:spcAft>
                <a:buClr>
                  <a:schemeClr val="tx1"/>
                </a:buClr>
                <a:buFont typeface="Times New Roman" pitchFamily="18" charset="0"/>
                <a:buChar char="-"/>
                <a:defRPr sz="1400">
                  <a:solidFill>
                    <a:schemeClr val="tx2"/>
                  </a:solidFill>
                  <a:latin typeface="+mn-lt"/>
                </a:defRPr>
              </a:lvl8pPr>
              <a:lvl9pPr marL="2735263" indent="-182563" algn="l" rtl="0" eaLnBrk="1" fontAlgn="base" hangingPunct="1">
                <a:spcBef>
                  <a:spcPct val="0"/>
                </a:spcBef>
                <a:spcAft>
                  <a:spcPct val="20000"/>
                </a:spcAft>
                <a:buClr>
                  <a:schemeClr val="tx1"/>
                </a:buClr>
                <a:buFont typeface="Times New Roman" pitchFamily="18" charset="0"/>
                <a:buChar char="-"/>
                <a:defRPr sz="1400">
                  <a:solidFill>
                    <a:schemeClr val="tx2"/>
                  </a:solidFill>
                  <a:latin typeface="+mn-lt"/>
                </a:defRPr>
              </a:lvl9pPr>
            </a:lstStyle>
            <a:p>
              <a:r>
                <a:rPr lang="en-US" dirty="0" smtClean="0"/>
                <a:t>PDG example</a:t>
              </a:r>
              <a:endParaRPr lang="en-US" kern="1200" dirty="0" smtClean="0">
                <a:ea typeface="+mn-ea"/>
                <a:cs typeface="+mn-cs"/>
              </a:endParaRPr>
            </a:p>
            <a:p>
              <a:endParaRPr lang="en-US" kern="1200" dirty="0" smtClean="0"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744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FIELDS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8|0.8|0.6|0.7|0.7|17.2|17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8|0.7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3|11|51.3|8.3|103.2|78.8"/>
</p:tagLst>
</file>

<file path=ppt/theme/theme1.xml><?xml version="1.0" encoding="utf-8"?>
<a:theme xmlns:a="http://schemas.openxmlformats.org/drawingml/2006/main" name="blank">
  <a:themeElements>
    <a:clrScheme name="DNV">
      <a:dk1>
        <a:srgbClr val="0434B1"/>
      </a:dk1>
      <a:lt1>
        <a:srgbClr val="FFFFFF"/>
      </a:lt1>
      <a:dk2>
        <a:srgbClr val="000000"/>
      </a:dk2>
      <a:lt2>
        <a:srgbClr val="C8C8C8"/>
      </a:lt2>
      <a:accent1>
        <a:srgbClr val="0434B1"/>
      </a:accent1>
      <a:accent2>
        <a:srgbClr val="6493B5"/>
      </a:accent2>
      <a:accent3>
        <a:srgbClr val="D3DEEE"/>
      </a:accent3>
      <a:accent4>
        <a:srgbClr val="4E9200"/>
      </a:accent4>
      <a:accent5>
        <a:srgbClr val="7AB800"/>
      </a:accent5>
      <a:accent6>
        <a:srgbClr val="C5E540"/>
      </a:accent6>
      <a:hlink>
        <a:srgbClr val="0434B1"/>
      </a:hlink>
      <a:folHlink>
        <a:srgbClr val="6493B5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DNV Agenda">
  <a:themeElements>
    <a:clrScheme name="DNV">
      <a:dk1>
        <a:srgbClr val="0434B1"/>
      </a:dk1>
      <a:lt1>
        <a:srgbClr val="FFFFFF"/>
      </a:lt1>
      <a:dk2>
        <a:srgbClr val="000000"/>
      </a:dk2>
      <a:lt2>
        <a:srgbClr val="C8C8C8"/>
      </a:lt2>
      <a:accent1>
        <a:srgbClr val="0434B1"/>
      </a:accent1>
      <a:accent2>
        <a:srgbClr val="6493B5"/>
      </a:accent2>
      <a:accent3>
        <a:srgbClr val="D3DEEE"/>
      </a:accent3>
      <a:accent4>
        <a:srgbClr val="4E9200"/>
      </a:accent4>
      <a:accent5>
        <a:srgbClr val="7AB800"/>
      </a:accent5>
      <a:accent6>
        <a:srgbClr val="C5E540"/>
      </a:accent6>
      <a:hlink>
        <a:srgbClr val="0434B1"/>
      </a:hlink>
      <a:folHlink>
        <a:srgbClr val="6493B5"/>
      </a:folHlink>
    </a:clrScheme>
    <a:fontScheme name="DNV Agend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NV Agenda 1">
        <a:dk1>
          <a:srgbClr val="0434B1"/>
        </a:dk1>
        <a:lt1>
          <a:srgbClr val="FFFFFF"/>
        </a:lt1>
        <a:dk2>
          <a:srgbClr val="000000"/>
        </a:dk2>
        <a:lt2>
          <a:srgbClr val="C8C8C8"/>
        </a:lt2>
        <a:accent1>
          <a:srgbClr val="E6E6E6"/>
        </a:accent1>
        <a:accent2>
          <a:srgbClr val="4E9200"/>
        </a:accent2>
        <a:accent3>
          <a:srgbClr val="FFFFFF"/>
        </a:accent3>
        <a:accent4>
          <a:srgbClr val="032B97"/>
        </a:accent4>
        <a:accent5>
          <a:srgbClr val="F0F0F0"/>
        </a:accent5>
        <a:accent6>
          <a:srgbClr val="468400"/>
        </a:accent6>
        <a:hlink>
          <a:srgbClr val="0434B1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5083</TotalTime>
  <Words>1151</Words>
  <Application>Microsoft Office PowerPoint</Application>
  <PresentationFormat>On-screen Show (4:3)</PresentationFormat>
  <Paragraphs>228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blank</vt:lpstr>
      <vt:lpstr>DNV Agenda</vt:lpstr>
      <vt:lpstr>CBCD: Cloned Buggy Code Detector</vt:lpstr>
      <vt:lpstr>Overview</vt:lpstr>
      <vt:lpstr>PowerPoint Presentation</vt:lpstr>
      <vt:lpstr>Have bugs been cloned?</vt:lpstr>
      <vt:lpstr>Results of the Empirical Study </vt:lpstr>
      <vt:lpstr>The Buggy Code Segment is Usually Small</vt:lpstr>
      <vt:lpstr>The Need to Detect Cloned Buggy Code</vt:lpstr>
      <vt:lpstr>PowerPoint Presentation</vt:lpstr>
      <vt:lpstr>CBCD Uses PDG-Based Clone Detection Approach</vt:lpstr>
      <vt:lpstr>CBCD Architecture</vt:lpstr>
      <vt:lpstr>Four Optimizations: Reduce the N in Subgraph Isomorphism</vt:lpstr>
      <vt:lpstr>PowerPoint Presentation</vt:lpstr>
      <vt:lpstr>CBCD Evaluation and Comparison with Clone Detectors</vt:lpstr>
      <vt:lpstr>How Well Can CBCD Find Cloned Buggy Code?</vt:lpstr>
      <vt:lpstr>Advantages and Limitations of CBCD </vt:lpstr>
      <vt:lpstr>How well does CBCD scale?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CBCD: Cloned Buggy Code Detector</dc:title>
  <dc:creator>Li, Jingyue</dc:creator>
  <cp:lastModifiedBy>Li, Jingyue</cp:lastModifiedBy>
  <cp:revision>872</cp:revision>
  <cp:lastPrinted>2012-06-04T14:28:07Z</cp:lastPrinted>
  <dcterms:created xsi:type="dcterms:W3CDTF">2012-05-08T10:09:09Z</dcterms:created>
  <dcterms:modified xsi:type="dcterms:W3CDTF">2012-06-07T12:48:52Z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ndor">
    <vt:lpwstr>www.skabelondesign.com</vt:lpwstr>
  </property>
  <property fmtid="{D5CDD505-2E9C-101B-9397-08002B2CF9AE}" pid="3" name="CurrentLogoPath">
    <vt:lpwstr/>
  </property>
  <property fmtid="{D5CDD505-2E9C-101B-9397-08002B2CF9AE}" pid="4" name="CurrentDepartmentName">
    <vt:lpwstr/>
  </property>
  <property fmtid="{D5CDD505-2E9C-101B-9397-08002B2CF9AE}" pid="5" name="CurrentCopyrightYear">
    <vt:lpwstr/>
  </property>
  <property fmtid="{D5CDD505-2E9C-101B-9397-08002B2CF9AE}" pid="6" name="CurrentLegalEntity">
    <vt:lpwstr/>
  </property>
  <property fmtid="{D5CDD505-2E9C-101B-9397-08002B2CF9AE}" pid="7" name="CurrentAllRightsNote">
    <vt:lpwstr/>
  </property>
  <property fmtid="{D5CDD505-2E9C-101B-9397-08002B2CF9AE}" pid="8" name="CurrentDate">
    <vt:lpwstr/>
  </property>
  <property fmtid="{D5CDD505-2E9C-101B-9397-08002B2CF9AE}" pid="9" name="CurrentPresentationTitle">
    <vt:lpwstr>CBCD: Cloned Buggy Code Detector</vt:lpwstr>
  </property>
  <property fmtid="{D5CDD505-2E9C-101B-9397-08002B2CF9AE}" pid="10" name="CurrentAuthor">
    <vt:lpwstr/>
  </property>
  <property fmtid="{D5CDD505-2E9C-101B-9397-08002B2CF9AE}" pid="11" name="CurrentDepartment">
    <vt:lpwstr/>
  </property>
  <property fmtid="{D5CDD505-2E9C-101B-9397-08002B2CF9AE}" pid="12" name="CurrentOptionalInformation">
    <vt:lpwstr/>
  </property>
  <property fmtid="{D5CDD505-2E9C-101B-9397-08002B2CF9AE}" pid="13" name="CurrentBusinessLine">
    <vt:lpwstr/>
  </property>
  <property fmtid="{D5CDD505-2E9C-101B-9397-08002B2CF9AE}" pid="14" name="CurrentCountry">
    <vt:lpwstr/>
  </property>
</Properties>
</file>